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65" r:id="rId4"/>
    <p:sldId id="263" r:id="rId5"/>
    <p:sldId id="269" r:id="rId6"/>
    <p:sldId id="268" r:id="rId7"/>
    <p:sldId id="270" r:id="rId8"/>
    <p:sldId id="264" r:id="rId9"/>
    <p:sldId id="258" r:id="rId10"/>
    <p:sldId id="271" r:id="rId11"/>
    <p:sldId id="272" r:id="rId12"/>
    <p:sldId id="266" r:id="rId13"/>
    <p:sldId id="260" r:id="rId14"/>
    <p:sldId id="274" r:id="rId15"/>
    <p:sldId id="275" r:id="rId16"/>
    <p:sldId id="276" r:id="rId17"/>
    <p:sldId id="277" r:id="rId18"/>
    <p:sldId id="278" r:id="rId19"/>
    <p:sldId id="262" r:id="rId20"/>
  </p:sldIdLst>
  <p:sldSz cx="18288000" cy="10287000"/>
  <p:notesSz cx="6858000" cy="9144000"/>
  <p:embeddedFontLst>
    <p:embeddedFont>
      <p:font typeface="Pretendard Bold" panose="020B0600000101010101" charset="-127"/>
      <p:bold r:id="rId21"/>
    </p:embeddedFont>
    <p:embeddedFont>
      <p:font typeface="Pretendard Light" panose="020B0600000101010101" charset="-127"/>
      <p:regular r:id="rId22"/>
    </p:embeddedFont>
    <p:embeddedFont>
      <p:font typeface="Pretendard Medium" panose="020B0600000101010101" charset="-127"/>
      <p:bold r:id="rId23"/>
    </p:embeddedFont>
    <p:embeddedFont>
      <p:font typeface="Pretendard Regular" panose="020B0600000101010101" charset="-127"/>
      <p:regular r:id="rId24"/>
    </p:embeddedFont>
    <p:embeddedFont>
      <p:font typeface="Calibri" panose="020F0502020204030204" pitchFamily="34" charset="0"/>
      <p:regular r:id="rId25"/>
      <p:bold r:id="rId26"/>
      <p:italic r:id="rId27"/>
      <p:boldItalic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93D81CF-94F2-401A-BA57-92F5A7B2D0C5}" styleName="보통 스타일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보통 스타일 3 - 강조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FD4443E-F989-4FC4-A0C8-D5A2AF1F390B}" styleName="어두운 스타일 1 - 강조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어두운 스타일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2" d="100"/>
          <a:sy n="72" d="100"/>
        </p:scale>
        <p:origin x="654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만족도</c:v>
                </c:pt>
              </c:strCache>
            </c:strRef>
          </c:tx>
          <c:dPt>
            <c:idx val="0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62C4-43C3-97CB-C7AFA6B86BED}"/>
              </c:ext>
            </c:extLst>
          </c:dPt>
          <c:dPt>
            <c:idx val="1"/>
            <c:bubble3D val="0"/>
            <c:spPr>
              <a:solidFill>
                <a:schemeClr val="bg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62C4-43C3-97CB-C7AFA6B86BED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4037-4B24-B5B1-DCB777C28E3F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4037-4B24-B5B1-DCB777C28E3F}"/>
              </c:ext>
            </c:extLst>
          </c:dPt>
          <c:cat>
            <c:strRef>
              <c:f>Sheet1!$A$2:$A$5</c:f>
              <c:strCache>
                <c:ptCount val="2"/>
                <c:pt idx="0">
                  <c:v>1분기</c:v>
                </c:pt>
                <c:pt idx="1">
                  <c:v>2분기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75</c:v>
                </c:pt>
                <c:pt idx="1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2C4-43C3-97CB-C7AFA6B86BE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0.36235</cdr:x>
      <cdr:y>0.3807</cdr:y>
    </cdr:from>
    <cdr:to>
      <cdr:x>0.62055</cdr:x>
      <cdr:y>0.58445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71711A61-30E1-46B9-BEB2-6166F3FEF2E7}"/>
            </a:ext>
          </a:extLst>
        </cdr:cNvPr>
        <cdr:cNvSpPr txBox="1"/>
      </cdr:nvSpPr>
      <cdr:spPr>
        <a:xfrm xmlns:a="http://schemas.openxmlformats.org/drawingml/2006/main">
          <a:off x="2245691" y="1803400"/>
          <a:ext cx="1600200" cy="9652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endParaRPr lang="ko-KR" altLang="en-US" sz="1100" dirty="0"/>
        </a:p>
      </cdr:txBody>
    </cdr:sp>
  </cdr:relSizeAnchor>
  <cdr:relSizeAnchor xmlns:cdr="http://schemas.openxmlformats.org/drawingml/2006/chartDrawing">
    <cdr:from>
      <cdr:x>0.34016</cdr:x>
      <cdr:y>0.3545</cdr:y>
    </cdr:from>
    <cdr:to>
      <cdr:x>0.65984</cdr:x>
      <cdr:y>0.60699</cdr:y>
    </cdr:to>
    <cdr:sp macro="" textlink="">
      <cdr:nvSpPr>
        <cdr:cNvPr id="3" name="TextBox 2">
          <a:extLst xmlns:a="http://schemas.openxmlformats.org/drawingml/2006/main">
            <a:ext uri="{FF2B5EF4-FFF2-40B4-BE49-F238E27FC236}">
              <a16:creationId xmlns:a16="http://schemas.microsoft.com/office/drawing/2014/main" id="{610D4C66-37A0-4543-9CD2-96555764CB34}"/>
            </a:ext>
          </a:extLst>
        </cdr:cNvPr>
        <cdr:cNvSpPr txBox="1"/>
      </cdr:nvSpPr>
      <cdr:spPr>
        <a:xfrm xmlns:a="http://schemas.openxmlformats.org/drawingml/2006/main">
          <a:off x="2108200" y="1679286"/>
          <a:ext cx="1981200" cy="1196109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pPr algn="ctr"/>
          <a:r>
            <a:rPr lang="en-US" altLang="ko-KR" sz="8000" dirty="0"/>
            <a:t>70</a:t>
          </a:r>
          <a:endParaRPr lang="ko-KR" altLang="en-US" sz="8000" dirty="0"/>
        </a:p>
      </cdr:txBody>
    </cdr:sp>
  </cdr:relSizeAnchor>
</c:userShap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25.png"/><Relationship Id="rId5" Type="http://schemas.openxmlformats.org/officeDocument/2006/relationships/image" Target="../media/image3.png"/><Relationship Id="rId10" Type="http://schemas.openxmlformats.org/officeDocument/2006/relationships/image" Target="../media/image24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7.png"/><Relationship Id="rId7" Type="http://schemas.openxmlformats.org/officeDocument/2006/relationships/image" Target="../media/image28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31.png"/><Relationship Id="rId4" Type="http://schemas.openxmlformats.org/officeDocument/2006/relationships/image" Target="../media/image4.png"/><Relationship Id="rId9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28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7.png"/><Relationship Id="rId7" Type="http://schemas.openxmlformats.org/officeDocument/2006/relationships/image" Target="../media/image28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27.png"/><Relationship Id="rId7" Type="http://schemas.openxmlformats.org/officeDocument/2006/relationships/image" Target="../media/image28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38.png"/><Relationship Id="rId5" Type="http://schemas.openxmlformats.org/officeDocument/2006/relationships/image" Target="../media/image5.png"/><Relationship Id="rId10" Type="http://schemas.openxmlformats.org/officeDocument/2006/relationships/image" Target="../media/image37.png"/><Relationship Id="rId4" Type="http://schemas.openxmlformats.org/officeDocument/2006/relationships/image" Target="../media/image4.png"/><Relationship Id="rId9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27.png"/><Relationship Id="rId7" Type="http://schemas.openxmlformats.org/officeDocument/2006/relationships/image" Target="../media/image28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27.png"/><Relationship Id="rId7" Type="http://schemas.openxmlformats.org/officeDocument/2006/relationships/image" Target="../media/image28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chart" Target="../charts/chart1.xml"/><Relationship Id="rId3" Type="http://schemas.openxmlformats.org/officeDocument/2006/relationships/image" Target="../media/image43.png"/><Relationship Id="rId7" Type="http://schemas.openxmlformats.org/officeDocument/2006/relationships/image" Target="../media/image3.png"/><Relationship Id="rId12" Type="http://schemas.openxmlformats.org/officeDocument/2006/relationships/image" Target="../media/image4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11" Type="http://schemas.openxmlformats.org/officeDocument/2006/relationships/image" Target="../media/image7.png"/><Relationship Id="rId5" Type="http://schemas.openxmlformats.org/officeDocument/2006/relationships/image" Target="../media/image45.png"/><Relationship Id="rId10" Type="http://schemas.openxmlformats.org/officeDocument/2006/relationships/image" Target="../media/image6.png"/><Relationship Id="rId4" Type="http://schemas.openxmlformats.org/officeDocument/2006/relationships/image" Target="../media/image44.png"/><Relationship Id="rId9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15.png"/><Relationship Id="rId4" Type="http://schemas.openxmlformats.org/officeDocument/2006/relationships/image" Target="../media/image3.png"/><Relationship Id="rId9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1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9.png"/><Relationship Id="rId17" Type="http://schemas.openxmlformats.org/officeDocument/2006/relationships/image" Target="../media/image22.png"/><Relationship Id="rId2" Type="http://schemas.openxmlformats.org/officeDocument/2006/relationships/image" Target="../media/image1.png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8.png"/><Relationship Id="rId5" Type="http://schemas.openxmlformats.org/officeDocument/2006/relationships/image" Target="../media/image4.png"/><Relationship Id="rId15" Type="http://schemas.openxmlformats.org/officeDocument/2006/relationships/image" Target="../media/image20.png"/><Relationship Id="rId10" Type="http://schemas.openxmlformats.org/officeDocument/2006/relationships/image" Target="../media/image17.png"/><Relationship Id="rId4" Type="http://schemas.openxmlformats.org/officeDocument/2006/relationships/image" Target="../media/image3.png"/><Relationship Id="rId9" Type="http://schemas.openxmlformats.org/officeDocument/2006/relationships/image" Target="../media/image16.png"/><Relationship Id="rId1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25.png"/><Relationship Id="rId5" Type="http://schemas.openxmlformats.org/officeDocument/2006/relationships/image" Target="../media/image3.png"/><Relationship Id="rId10" Type="http://schemas.openxmlformats.org/officeDocument/2006/relationships/image" Target="../media/image24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173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31800"/>
            <a:ext cx="17360900" cy="9423400"/>
          </a:xfrm>
          <a:prstGeom prst="rect">
            <a:avLst/>
          </a:prstGeom>
          <a:effectLst>
            <a:outerShdw blurRad="1106733" dist="362644" dir="4020000">
              <a:srgbClr val="000000">
                <a:alpha val="50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9100" y="660400"/>
            <a:ext cx="7289800" cy="444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9800" y="774700"/>
            <a:ext cx="228600" cy="228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8100" y="774700"/>
            <a:ext cx="2286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63700" y="774700"/>
            <a:ext cx="228600" cy="228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106900" y="736600"/>
            <a:ext cx="228600" cy="279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73700" y="6350000"/>
            <a:ext cx="1193800" cy="11938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572500" y="6350000"/>
            <a:ext cx="1181100" cy="1181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274300" y="6985000"/>
            <a:ext cx="673100" cy="5969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645900" y="6489700"/>
            <a:ext cx="914400" cy="9144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175500" y="6781800"/>
            <a:ext cx="1003300" cy="10033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6845300" y="698500"/>
            <a:ext cx="45974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FFFFFF"/>
                </a:solidFill>
                <a:latin typeface="Pretendard Light"/>
              </a:rPr>
              <a:t>presentation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035300" y="3670300"/>
            <a:ext cx="12230100" cy="800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4500" dirty="0">
                <a:solidFill>
                  <a:srgbClr val="494A4E"/>
                </a:solidFill>
                <a:ea typeface="Pretendard Medium"/>
              </a:rPr>
              <a:t>반려 동물 동반 호텔</a:t>
            </a:r>
            <a:endParaRPr lang="ko-KR" sz="4500" b="0" i="0" u="none" strike="noStrike" dirty="0">
              <a:solidFill>
                <a:srgbClr val="494A4E"/>
              </a:solidFill>
              <a:ea typeface="Pretendard Medium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2971800" y="4457700"/>
            <a:ext cx="12344400" cy="160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9000" dirty="0">
                <a:solidFill>
                  <a:srgbClr val="000000"/>
                </a:solidFill>
                <a:ea typeface="Pretendard Bold"/>
              </a:rPr>
              <a:t>일석 </a:t>
            </a:r>
            <a:r>
              <a:rPr lang="en-US" altLang="ko-KR" sz="9000" dirty="0">
                <a:solidFill>
                  <a:srgbClr val="000000"/>
                </a:solidFill>
                <a:ea typeface="Pretendard Bold"/>
              </a:rPr>
              <a:t>1</a:t>
            </a:r>
            <a:r>
              <a:rPr lang="ko-KR" altLang="en-US" sz="9000" dirty="0">
                <a:solidFill>
                  <a:srgbClr val="000000"/>
                </a:solidFill>
                <a:ea typeface="Pretendard Bold"/>
              </a:rPr>
              <a:t>조</a:t>
            </a:r>
            <a:endParaRPr lang="ko-KR" sz="9000" b="0" i="0" u="none" strike="noStrike" dirty="0">
              <a:solidFill>
                <a:srgbClr val="000000"/>
              </a:solidFill>
              <a:ea typeface="Pretendard 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227" y="431800"/>
            <a:ext cx="17360900" cy="9423400"/>
          </a:xfrm>
          <a:prstGeom prst="rect">
            <a:avLst/>
          </a:prstGeom>
          <a:effectLst>
            <a:outerShdw blurRad="1106733" dist="362644" dir="4020000">
              <a:srgbClr val="000000">
                <a:alpha val="50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9100" y="660400"/>
            <a:ext cx="7289800" cy="444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9800" y="774700"/>
            <a:ext cx="228600" cy="228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8100" y="774700"/>
            <a:ext cx="2286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63700" y="774700"/>
            <a:ext cx="228600" cy="228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106900" y="736600"/>
            <a:ext cx="228600" cy="279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9800" y="2362200"/>
            <a:ext cx="16395700" cy="7048500"/>
          </a:xfrm>
          <a:prstGeom prst="rect">
            <a:avLst/>
          </a:prstGeom>
          <a:effectLst>
            <a:outerShdw blurRad="493242" dist="197671" dir="4020000">
              <a:srgbClr val="000000">
                <a:alpha val="20000"/>
              </a:srgbClr>
            </a:outerShdw>
          </a:effectLst>
        </p:spPr>
      </p:pic>
      <p:sp>
        <p:nvSpPr>
          <p:cNvPr id="10" name="TextBox 10"/>
          <p:cNvSpPr txBox="1"/>
          <p:nvPr/>
        </p:nvSpPr>
        <p:spPr>
          <a:xfrm>
            <a:off x="6845300" y="698500"/>
            <a:ext cx="45974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2000" dirty="0">
                <a:solidFill>
                  <a:srgbClr val="FFFFFF"/>
                </a:solidFill>
                <a:latin typeface="Pretendard Light"/>
              </a:rPr>
              <a:t>일석 </a:t>
            </a:r>
            <a:r>
              <a:rPr lang="en-US" altLang="ko-KR" sz="2000" dirty="0">
                <a:solidFill>
                  <a:srgbClr val="FFFFFF"/>
                </a:solidFill>
                <a:latin typeface="Pretendard Light"/>
              </a:rPr>
              <a:t>1</a:t>
            </a:r>
            <a:r>
              <a:rPr lang="ko-KR" altLang="en-US" sz="2000" dirty="0">
                <a:solidFill>
                  <a:srgbClr val="FFFFFF"/>
                </a:solidFill>
                <a:latin typeface="Pretendard Light"/>
              </a:rPr>
              <a:t>조</a:t>
            </a:r>
            <a:endParaRPr lang="en-US" sz="2000" b="0" i="0" u="none" strike="noStrike" dirty="0">
              <a:solidFill>
                <a:srgbClr val="FFFFFF"/>
              </a:solidFill>
              <a:latin typeface="Pretendard Light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939800" y="1624495"/>
            <a:ext cx="6656805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altLang="ko-KR" sz="4000" b="0" i="0" u="none" strike="noStrike" dirty="0">
                <a:solidFill>
                  <a:srgbClr val="000000"/>
                </a:solidFill>
                <a:ea typeface="Pretendard Bold"/>
              </a:rPr>
              <a:t>Member – </a:t>
            </a:r>
            <a:r>
              <a:rPr lang="ko-KR" altLang="en-US" sz="4000" b="0" i="0" u="none" strike="noStrike" dirty="0">
                <a:solidFill>
                  <a:srgbClr val="000000"/>
                </a:solidFill>
                <a:ea typeface="Pretendard Bold"/>
              </a:rPr>
              <a:t>회원관리 테이블</a:t>
            </a:r>
            <a:endParaRPr lang="ko-KR" sz="4000" b="0" i="0" u="none" strike="noStrike" dirty="0">
              <a:solidFill>
                <a:srgbClr val="000000"/>
              </a:solidFill>
              <a:ea typeface="Pretendard 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016000" y="3263900"/>
            <a:ext cx="162433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endParaRPr lang="en-US" sz="3000" b="0" i="0" u="none" strike="noStrike" dirty="0">
              <a:solidFill>
                <a:srgbClr val="494A4E"/>
              </a:solidFill>
              <a:latin typeface="Pretendard Medium"/>
            </a:endParaRPr>
          </a:p>
        </p:txBody>
      </p:sp>
      <p:graphicFrame>
        <p:nvGraphicFramePr>
          <p:cNvPr id="13" name="표 13">
            <a:extLst>
              <a:ext uri="{FF2B5EF4-FFF2-40B4-BE49-F238E27FC236}">
                <a16:creationId xmlns:a16="http://schemas.microsoft.com/office/drawing/2014/main" id="{52AA92EB-0761-4C3A-8A22-7546E5C71D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6599514"/>
              </p:ext>
            </p:extLst>
          </p:nvPr>
        </p:nvGraphicFramePr>
        <p:xfrm>
          <a:off x="1291534" y="2568979"/>
          <a:ext cx="12119666" cy="640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50476">
                  <a:extLst>
                    <a:ext uri="{9D8B030D-6E8A-4147-A177-3AD203B41FA5}">
                      <a16:colId xmlns:a16="http://schemas.microsoft.com/office/drawing/2014/main" val="2603666115"/>
                    </a:ext>
                  </a:extLst>
                </a:gridCol>
                <a:gridCol w="2504657">
                  <a:extLst>
                    <a:ext uri="{9D8B030D-6E8A-4147-A177-3AD203B41FA5}">
                      <a16:colId xmlns:a16="http://schemas.microsoft.com/office/drawing/2014/main" val="3394809628"/>
                    </a:ext>
                  </a:extLst>
                </a:gridCol>
                <a:gridCol w="493617">
                  <a:extLst>
                    <a:ext uri="{9D8B030D-6E8A-4147-A177-3AD203B41FA5}">
                      <a16:colId xmlns:a16="http://schemas.microsoft.com/office/drawing/2014/main" val="3848879187"/>
                    </a:ext>
                  </a:extLst>
                </a:gridCol>
                <a:gridCol w="493617">
                  <a:extLst>
                    <a:ext uri="{9D8B030D-6E8A-4147-A177-3AD203B41FA5}">
                      <a16:colId xmlns:a16="http://schemas.microsoft.com/office/drawing/2014/main" val="2132169116"/>
                    </a:ext>
                  </a:extLst>
                </a:gridCol>
                <a:gridCol w="493617">
                  <a:extLst>
                    <a:ext uri="{9D8B030D-6E8A-4147-A177-3AD203B41FA5}">
                      <a16:colId xmlns:a16="http://schemas.microsoft.com/office/drawing/2014/main" val="583823969"/>
                    </a:ext>
                  </a:extLst>
                </a:gridCol>
                <a:gridCol w="493617">
                  <a:extLst>
                    <a:ext uri="{9D8B030D-6E8A-4147-A177-3AD203B41FA5}">
                      <a16:colId xmlns:a16="http://schemas.microsoft.com/office/drawing/2014/main" val="1405705576"/>
                    </a:ext>
                  </a:extLst>
                </a:gridCol>
                <a:gridCol w="493617">
                  <a:extLst>
                    <a:ext uri="{9D8B030D-6E8A-4147-A177-3AD203B41FA5}">
                      <a16:colId xmlns:a16="http://schemas.microsoft.com/office/drawing/2014/main" val="4094757941"/>
                    </a:ext>
                  </a:extLst>
                </a:gridCol>
                <a:gridCol w="493617">
                  <a:extLst>
                    <a:ext uri="{9D8B030D-6E8A-4147-A177-3AD203B41FA5}">
                      <a16:colId xmlns:a16="http://schemas.microsoft.com/office/drawing/2014/main" val="152934475"/>
                    </a:ext>
                  </a:extLst>
                </a:gridCol>
                <a:gridCol w="493617">
                  <a:extLst>
                    <a:ext uri="{9D8B030D-6E8A-4147-A177-3AD203B41FA5}">
                      <a16:colId xmlns:a16="http://schemas.microsoft.com/office/drawing/2014/main" val="3399749970"/>
                    </a:ext>
                  </a:extLst>
                </a:gridCol>
                <a:gridCol w="493617">
                  <a:extLst>
                    <a:ext uri="{9D8B030D-6E8A-4147-A177-3AD203B41FA5}">
                      <a16:colId xmlns:a16="http://schemas.microsoft.com/office/drawing/2014/main" val="3147631621"/>
                    </a:ext>
                  </a:extLst>
                </a:gridCol>
                <a:gridCol w="2915597">
                  <a:extLst>
                    <a:ext uri="{9D8B030D-6E8A-4147-A177-3AD203B41FA5}">
                      <a16:colId xmlns:a16="http://schemas.microsoft.com/office/drawing/2014/main" val="1096779833"/>
                    </a:ext>
                  </a:extLst>
                </a:gridCol>
              </a:tblGrid>
              <a:tr h="36047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Column Name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DataType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PK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NN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UQ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B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UN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ZF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AI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G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Default/Expression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700756"/>
                  </a:ext>
                </a:extLst>
              </a:tr>
              <a:tr h="36047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err="1"/>
                        <a:t>Member_id</a:t>
                      </a:r>
                      <a:r>
                        <a:rPr lang="en-US" altLang="ko-KR" sz="1800" dirty="0"/>
                        <a:t>(</a:t>
                      </a:r>
                      <a:r>
                        <a:rPr lang="ko-KR" altLang="en-US" sz="1800" dirty="0" err="1"/>
                        <a:t>기본키</a:t>
                      </a:r>
                      <a:r>
                        <a:rPr lang="en-US" altLang="ko-KR" sz="1800" dirty="0"/>
                        <a:t>)</a:t>
                      </a:r>
                      <a:endParaRPr lang="ko-KR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/>
                        <a:t>BIGINT</a:t>
                      </a:r>
                      <a:endParaRPr lang="ko-KR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/>
                        <a:t>V</a:t>
                      </a:r>
                      <a:endParaRPr lang="ko-KR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/>
                        <a:t>V</a:t>
                      </a:r>
                      <a:endParaRPr lang="ko-KR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0381149"/>
                  </a:ext>
                </a:extLst>
              </a:tr>
              <a:tr h="36047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err="1"/>
                        <a:t>Reg_time</a:t>
                      </a:r>
                      <a:endParaRPr lang="ko-KR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/>
                        <a:t>DATETIME</a:t>
                      </a:r>
                      <a:endParaRPr lang="ko-KR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/>
                        <a:t>NULL</a:t>
                      </a:r>
                      <a:endParaRPr lang="ko-KR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4639529"/>
                  </a:ext>
                </a:extLst>
              </a:tr>
              <a:tr h="36047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err="1"/>
                        <a:t>Update_time</a:t>
                      </a:r>
                      <a:endParaRPr lang="ko-KR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/>
                        <a:t>VARCHAR</a:t>
                      </a:r>
                      <a:endParaRPr lang="ko-KR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/>
                        <a:t>NULL</a:t>
                      </a:r>
                      <a:endParaRPr lang="ko-KR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8338042"/>
                  </a:ext>
                </a:extLst>
              </a:tr>
              <a:tr h="36047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err="1"/>
                        <a:t>Created_by</a:t>
                      </a:r>
                      <a:endParaRPr lang="ko-KR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/>
                        <a:t>VARCHAR</a:t>
                      </a:r>
                      <a:endParaRPr lang="ko-KR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/>
                        <a:t>NULL</a:t>
                      </a:r>
                      <a:endParaRPr lang="ko-KR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6229533"/>
                  </a:ext>
                </a:extLst>
              </a:tr>
              <a:tr h="36047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err="1"/>
                        <a:t>Modified_by</a:t>
                      </a:r>
                      <a:endParaRPr lang="ko-KR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/>
                        <a:t>VARCHAR</a:t>
                      </a:r>
                      <a:endParaRPr lang="ko-KR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/>
                        <a:t>NULL</a:t>
                      </a:r>
                      <a:endParaRPr lang="ko-KR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4079222"/>
                  </a:ext>
                </a:extLst>
              </a:tr>
              <a:tr h="36047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/>
                        <a:t>Address(</a:t>
                      </a:r>
                      <a:r>
                        <a:rPr lang="ko-KR" altLang="en-US" sz="1800" dirty="0"/>
                        <a:t>주소</a:t>
                      </a:r>
                      <a:r>
                        <a:rPr lang="en-US" altLang="ko-KR" sz="1800" dirty="0"/>
                        <a:t>)</a:t>
                      </a:r>
                      <a:endParaRPr lang="ko-KR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/>
                        <a:t>VARCHAR</a:t>
                      </a:r>
                      <a:endParaRPr lang="ko-KR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/>
                        <a:t>NULL</a:t>
                      </a:r>
                      <a:endParaRPr lang="ko-KR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0435170"/>
                  </a:ext>
                </a:extLst>
              </a:tr>
              <a:tr h="63083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 err="1"/>
                        <a:t>Detail_address</a:t>
                      </a:r>
                      <a:r>
                        <a:rPr lang="en-US" altLang="ko-KR" sz="1800" dirty="0"/>
                        <a:t>(</a:t>
                      </a:r>
                      <a:r>
                        <a:rPr lang="ko-KR" altLang="en-US" sz="1800" dirty="0"/>
                        <a:t>상세주소</a:t>
                      </a:r>
                      <a:r>
                        <a:rPr lang="en-US" altLang="ko-KR" sz="1800" dirty="0"/>
                        <a:t>)</a:t>
                      </a:r>
                      <a:endParaRPr lang="ko-KR" altLang="en-US" sz="1800" dirty="0"/>
                    </a:p>
                    <a:p>
                      <a:pPr latinLnBrk="1"/>
                      <a:endParaRPr lang="ko-KR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/>
                        <a:t>VARCHAR</a:t>
                      </a:r>
                      <a:endParaRPr lang="ko-KR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/>
                        <a:t>NULL</a:t>
                      </a:r>
                      <a:endParaRPr lang="ko-KR" altLang="en-US" sz="18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2380500"/>
                  </a:ext>
                </a:extLst>
              </a:tr>
              <a:tr h="63083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/>
                        <a:t>Email(</a:t>
                      </a:r>
                      <a:r>
                        <a:rPr lang="ko-KR" altLang="en-US" sz="1800" dirty="0"/>
                        <a:t>이메일</a:t>
                      </a:r>
                      <a:r>
                        <a:rPr lang="en-US" altLang="ko-KR" sz="1800" dirty="0"/>
                        <a:t>)</a:t>
                      </a:r>
                      <a:endParaRPr lang="ko-KR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/>
                        <a:t>VARCHAR</a:t>
                      </a:r>
                      <a:endParaRPr lang="ko-KR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/>
                        <a:t>V</a:t>
                      </a:r>
                      <a:endParaRPr lang="ko-KR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/>
                        <a:t>NULL</a:t>
                      </a:r>
                      <a:endParaRPr lang="ko-KR" altLang="en-US" sz="1800" dirty="0"/>
                    </a:p>
                    <a:p>
                      <a:pPr latinLnBrk="1"/>
                      <a:endParaRPr lang="ko-KR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4616067"/>
                  </a:ext>
                </a:extLst>
              </a:tr>
              <a:tr h="63083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/>
                        <a:t>Name(</a:t>
                      </a:r>
                      <a:r>
                        <a:rPr lang="ko-KR" altLang="en-US" sz="1800" dirty="0"/>
                        <a:t>이름</a:t>
                      </a:r>
                      <a:r>
                        <a:rPr lang="en-US" altLang="ko-KR" sz="1800" dirty="0"/>
                        <a:t>)</a:t>
                      </a:r>
                      <a:endParaRPr lang="ko-KR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/>
                        <a:t>VARCHAR</a:t>
                      </a:r>
                      <a:endParaRPr lang="ko-KR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/>
                        <a:t>NULL</a:t>
                      </a:r>
                      <a:endParaRPr lang="ko-KR" altLang="en-US" sz="1800" dirty="0"/>
                    </a:p>
                    <a:p>
                      <a:pPr latinLnBrk="1"/>
                      <a:endParaRPr lang="ko-KR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7581007"/>
                  </a:ext>
                </a:extLst>
              </a:tr>
              <a:tr h="63083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/>
                        <a:t>Password(</a:t>
                      </a:r>
                      <a:r>
                        <a:rPr lang="ko-KR" altLang="en-US" sz="1800" dirty="0"/>
                        <a:t>우편번호</a:t>
                      </a:r>
                      <a:r>
                        <a:rPr lang="en-US" altLang="ko-KR" sz="1800" dirty="0"/>
                        <a:t>)</a:t>
                      </a:r>
                      <a:endParaRPr lang="ko-KR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/>
                        <a:t>VARCAHR</a:t>
                      </a:r>
                      <a:endParaRPr lang="ko-KR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/>
                        <a:t>NULL</a:t>
                      </a:r>
                      <a:endParaRPr lang="ko-KR" altLang="en-US" sz="1800" dirty="0"/>
                    </a:p>
                    <a:p>
                      <a:pPr latinLnBrk="1"/>
                      <a:endParaRPr lang="ko-KR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4598038"/>
                  </a:ext>
                </a:extLst>
              </a:tr>
              <a:tr h="63083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/>
                        <a:t>Tel(</a:t>
                      </a:r>
                      <a:r>
                        <a:rPr lang="ko-KR" altLang="en-US" sz="1800" dirty="0"/>
                        <a:t>전화번호</a:t>
                      </a:r>
                      <a:r>
                        <a:rPr lang="en-US" altLang="ko-KR" sz="1800" dirty="0"/>
                        <a:t>)</a:t>
                      </a:r>
                      <a:endParaRPr lang="ko-KR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/>
                        <a:t>VARCAHR</a:t>
                      </a:r>
                      <a:endParaRPr lang="ko-KR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/>
                        <a:t>NULL</a:t>
                      </a:r>
                      <a:endParaRPr lang="ko-KR" altLang="en-US" sz="1800" dirty="0"/>
                    </a:p>
                    <a:p>
                      <a:pPr latinLnBrk="1"/>
                      <a:endParaRPr lang="ko-KR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653508"/>
                  </a:ext>
                </a:extLst>
              </a:tr>
              <a:tr h="63083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/>
                        <a:t>Role(</a:t>
                      </a:r>
                      <a:r>
                        <a:rPr lang="ko-KR" altLang="en-US" sz="1800" dirty="0"/>
                        <a:t>권한</a:t>
                      </a:r>
                      <a:r>
                        <a:rPr lang="en-US" altLang="ko-KR" sz="1800" dirty="0"/>
                        <a:t>)</a:t>
                      </a:r>
                      <a:endParaRPr lang="ko-KR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/>
                        <a:t>ENUM(‘ADMIN’,’USER’)</a:t>
                      </a:r>
                      <a:endParaRPr lang="ko-KR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/>
                        <a:t>NULL</a:t>
                      </a:r>
                      <a:endParaRPr lang="ko-KR" altLang="en-US" sz="1800" dirty="0"/>
                    </a:p>
                    <a:p>
                      <a:pPr latinLnBrk="1"/>
                      <a:endParaRPr lang="ko-KR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80758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360508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227" y="431800"/>
            <a:ext cx="17360900" cy="9423400"/>
          </a:xfrm>
          <a:prstGeom prst="rect">
            <a:avLst/>
          </a:prstGeom>
          <a:effectLst>
            <a:outerShdw blurRad="1106733" dist="362644" dir="4020000">
              <a:srgbClr val="000000">
                <a:alpha val="50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227" y="462998"/>
            <a:ext cx="17360900" cy="901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9100" y="660400"/>
            <a:ext cx="7289800" cy="444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9800" y="774700"/>
            <a:ext cx="228600" cy="228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8100" y="774700"/>
            <a:ext cx="2286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63700" y="774700"/>
            <a:ext cx="228600" cy="228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106900" y="736600"/>
            <a:ext cx="228600" cy="279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9800" y="2362200"/>
            <a:ext cx="16395700" cy="7048500"/>
          </a:xfrm>
          <a:prstGeom prst="rect">
            <a:avLst/>
          </a:prstGeom>
          <a:effectLst>
            <a:outerShdw blurRad="493242" dist="197671" dir="4020000">
              <a:srgbClr val="000000">
                <a:alpha val="20000"/>
              </a:srgbClr>
            </a:outerShdw>
          </a:effectLst>
        </p:spPr>
      </p:pic>
      <p:sp>
        <p:nvSpPr>
          <p:cNvPr id="10" name="TextBox 10"/>
          <p:cNvSpPr txBox="1"/>
          <p:nvPr/>
        </p:nvSpPr>
        <p:spPr>
          <a:xfrm>
            <a:off x="6845300" y="698500"/>
            <a:ext cx="45974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2000" dirty="0">
                <a:solidFill>
                  <a:srgbClr val="FFFFFF"/>
                </a:solidFill>
                <a:latin typeface="Pretendard Light"/>
              </a:rPr>
              <a:t>일석 </a:t>
            </a:r>
            <a:r>
              <a:rPr lang="en-US" altLang="ko-KR" sz="2000" dirty="0">
                <a:solidFill>
                  <a:srgbClr val="FFFFFF"/>
                </a:solidFill>
                <a:latin typeface="Pretendard Light"/>
              </a:rPr>
              <a:t>1</a:t>
            </a:r>
            <a:r>
              <a:rPr lang="ko-KR" altLang="en-US" sz="2000" dirty="0">
                <a:solidFill>
                  <a:srgbClr val="FFFFFF"/>
                </a:solidFill>
                <a:latin typeface="Pretendard Light"/>
              </a:rPr>
              <a:t>조</a:t>
            </a:r>
            <a:endParaRPr lang="en-US" sz="2000" b="0" i="0" u="none" strike="noStrike" dirty="0">
              <a:solidFill>
                <a:srgbClr val="FFFFFF"/>
              </a:solidFill>
              <a:latin typeface="Pretendard Light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939800" y="1624495"/>
            <a:ext cx="6656805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altLang="ko-KR" sz="4000" b="0" i="0" u="none" strike="noStrike" dirty="0">
                <a:solidFill>
                  <a:srgbClr val="000000"/>
                </a:solidFill>
                <a:ea typeface="Pretendard Bold"/>
              </a:rPr>
              <a:t>Reservation – </a:t>
            </a:r>
            <a:r>
              <a:rPr lang="ko-KR" altLang="en-US" sz="4000" b="0" i="0" u="none" strike="noStrike" dirty="0">
                <a:solidFill>
                  <a:srgbClr val="000000"/>
                </a:solidFill>
                <a:ea typeface="Pretendard Bold"/>
              </a:rPr>
              <a:t>예약 테이블</a:t>
            </a:r>
            <a:endParaRPr lang="ko-KR" sz="4000" b="0" i="0" u="none" strike="noStrike" dirty="0">
              <a:solidFill>
                <a:srgbClr val="000000"/>
              </a:solidFill>
              <a:ea typeface="Pretendard 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016000" y="3263900"/>
            <a:ext cx="162433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endParaRPr lang="en-US" sz="3000" b="0" i="0" u="none" strike="noStrike" dirty="0">
              <a:solidFill>
                <a:srgbClr val="494A4E"/>
              </a:solidFill>
              <a:latin typeface="Pretendard Medium"/>
            </a:endParaRPr>
          </a:p>
        </p:txBody>
      </p:sp>
      <p:graphicFrame>
        <p:nvGraphicFramePr>
          <p:cNvPr id="14" name="표 14">
            <a:extLst>
              <a:ext uri="{FF2B5EF4-FFF2-40B4-BE49-F238E27FC236}">
                <a16:creationId xmlns:a16="http://schemas.microsoft.com/office/drawing/2014/main" id="{DF1A1B67-BAE7-4538-B64D-7C9091DB39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9185971"/>
              </p:ext>
            </p:extLst>
          </p:nvPr>
        </p:nvGraphicFramePr>
        <p:xfrm>
          <a:off x="1308100" y="2998625"/>
          <a:ext cx="14236700" cy="45629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11500">
                  <a:extLst>
                    <a:ext uri="{9D8B030D-6E8A-4147-A177-3AD203B41FA5}">
                      <a16:colId xmlns:a16="http://schemas.microsoft.com/office/drawing/2014/main" val="3595581218"/>
                    </a:ext>
                  </a:extLst>
                </a:gridCol>
                <a:gridCol w="1950292">
                  <a:extLst>
                    <a:ext uri="{9D8B030D-6E8A-4147-A177-3AD203B41FA5}">
                      <a16:colId xmlns:a16="http://schemas.microsoft.com/office/drawing/2014/main" val="3260884219"/>
                    </a:ext>
                  </a:extLst>
                </a:gridCol>
                <a:gridCol w="847567">
                  <a:extLst>
                    <a:ext uri="{9D8B030D-6E8A-4147-A177-3AD203B41FA5}">
                      <a16:colId xmlns:a16="http://schemas.microsoft.com/office/drawing/2014/main" val="3718671342"/>
                    </a:ext>
                  </a:extLst>
                </a:gridCol>
                <a:gridCol w="942299">
                  <a:extLst>
                    <a:ext uri="{9D8B030D-6E8A-4147-A177-3AD203B41FA5}">
                      <a16:colId xmlns:a16="http://schemas.microsoft.com/office/drawing/2014/main" val="1330658565"/>
                    </a:ext>
                  </a:extLst>
                </a:gridCol>
                <a:gridCol w="950657">
                  <a:extLst>
                    <a:ext uri="{9D8B030D-6E8A-4147-A177-3AD203B41FA5}">
                      <a16:colId xmlns:a16="http://schemas.microsoft.com/office/drawing/2014/main" val="3683549868"/>
                    </a:ext>
                  </a:extLst>
                </a:gridCol>
                <a:gridCol w="638601">
                  <a:extLst>
                    <a:ext uri="{9D8B030D-6E8A-4147-A177-3AD203B41FA5}">
                      <a16:colId xmlns:a16="http://schemas.microsoft.com/office/drawing/2014/main" val="113157768"/>
                    </a:ext>
                  </a:extLst>
                </a:gridCol>
                <a:gridCol w="939512">
                  <a:extLst>
                    <a:ext uri="{9D8B030D-6E8A-4147-A177-3AD203B41FA5}">
                      <a16:colId xmlns:a16="http://schemas.microsoft.com/office/drawing/2014/main" val="2057457069"/>
                    </a:ext>
                  </a:extLst>
                </a:gridCol>
                <a:gridCol w="789056">
                  <a:extLst>
                    <a:ext uri="{9D8B030D-6E8A-4147-A177-3AD203B41FA5}">
                      <a16:colId xmlns:a16="http://schemas.microsoft.com/office/drawing/2014/main" val="3335764797"/>
                    </a:ext>
                  </a:extLst>
                </a:gridCol>
                <a:gridCol w="761194">
                  <a:extLst>
                    <a:ext uri="{9D8B030D-6E8A-4147-A177-3AD203B41FA5}">
                      <a16:colId xmlns:a16="http://schemas.microsoft.com/office/drawing/2014/main" val="2854955990"/>
                    </a:ext>
                  </a:extLst>
                </a:gridCol>
                <a:gridCol w="775126">
                  <a:extLst>
                    <a:ext uri="{9D8B030D-6E8A-4147-A177-3AD203B41FA5}">
                      <a16:colId xmlns:a16="http://schemas.microsoft.com/office/drawing/2014/main" val="888369004"/>
                    </a:ext>
                  </a:extLst>
                </a:gridCol>
                <a:gridCol w="2530896">
                  <a:extLst>
                    <a:ext uri="{9D8B030D-6E8A-4147-A177-3AD203B41FA5}">
                      <a16:colId xmlns:a16="http://schemas.microsoft.com/office/drawing/2014/main" val="1161227887"/>
                    </a:ext>
                  </a:extLst>
                </a:gridCol>
              </a:tblGrid>
              <a:tr h="46847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Column Name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Datatype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PK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NN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UQ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B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UN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ZF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AI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GI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Default/Expression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6820142"/>
                  </a:ext>
                </a:extLst>
              </a:tr>
              <a:tr h="44785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Id(</a:t>
                      </a:r>
                      <a:r>
                        <a:rPr lang="ko-KR" altLang="en-US" dirty="0"/>
                        <a:t>기본 키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BIGINT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V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V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V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0896438"/>
                  </a:ext>
                </a:extLst>
              </a:tr>
              <a:tr h="44785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Adult_count</a:t>
                      </a:r>
                      <a:r>
                        <a:rPr lang="en-US" altLang="ko-KR" dirty="0"/>
                        <a:t> (</a:t>
                      </a:r>
                      <a:r>
                        <a:rPr lang="ko-KR" altLang="en-US" dirty="0"/>
                        <a:t>성인 수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INT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V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5725990"/>
                  </a:ext>
                </a:extLst>
              </a:tr>
              <a:tr h="44785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Child_count</a:t>
                      </a:r>
                      <a:r>
                        <a:rPr lang="en-US" altLang="ko-KR" dirty="0"/>
                        <a:t>( </a:t>
                      </a:r>
                      <a:r>
                        <a:rPr lang="ko-KR" altLang="en-US" dirty="0"/>
                        <a:t>아동 수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INT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V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0309369"/>
                  </a:ext>
                </a:extLst>
              </a:tr>
              <a:tr h="49546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Checkin_date</a:t>
                      </a:r>
                      <a:r>
                        <a:rPr lang="en-US" altLang="ko-KR" dirty="0"/>
                        <a:t> (</a:t>
                      </a:r>
                      <a:r>
                        <a:rPr lang="ko-KR" altLang="en-US" dirty="0"/>
                        <a:t>체크인 날짜 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DATE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V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8137171"/>
                  </a:ext>
                </a:extLst>
              </a:tr>
              <a:tr h="46401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Checkout_date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체크아웃 날짜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DATE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V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6210887"/>
                  </a:ext>
                </a:extLst>
              </a:tr>
              <a:tr h="44785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Room_id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방 호수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VARCHAR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V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179233"/>
                  </a:ext>
                </a:extLst>
              </a:tr>
              <a:tr h="44785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Total_price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총 가격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INT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V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4771773"/>
                  </a:ext>
                </a:extLst>
              </a:tr>
              <a:tr h="44785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User_id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회원 </a:t>
                      </a:r>
                      <a:r>
                        <a:rPr lang="en-US" altLang="ko-KR" dirty="0"/>
                        <a:t>ID)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BIGINT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V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4816006"/>
                  </a:ext>
                </a:extLst>
              </a:tr>
              <a:tr h="44785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Created_at</a:t>
                      </a:r>
                      <a:r>
                        <a:rPr lang="en-US" altLang="ko-KR" dirty="0"/>
                        <a:t> (</a:t>
                      </a:r>
                      <a:r>
                        <a:rPr lang="ko-KR" altLang="en-US" dirty="0"/>
                        <a:t>예약생성 날짜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DATETIME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V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21831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491363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511800" cy="5511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261" y="431800"/>
            <a:ext cx="17360900" cy="9423400"/>
          </a:xfrm>
          <a:prstGeom prst="rect">
            <a:avLst/>
          </a:prstGeom>
          <a:effectLst>
            <a:outerShdw blurRad="1106733" dist="362644" dir="4020000">
              <a:srgbClr val="000000">
                <a:alpha val="50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261" y="443948"/>
            <a:ext cx="17360900" cy="901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99100" y="660400"/>
            <a:ext cx="7289800" cy="444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9800" y="774700"/>
            <a:ext cx="2286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08100" y="774700"/>
            <a:ext cx="228600" cy="228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63700" y="774700"/>
            <a:ext cx="228600" cy="228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106900" y="736600"/>
            <a:ext cx="228600" cy="279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062200" y="7429500"/>
            <a:ext cx="1905000" cy="15494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300200" y="6553200"/>
            <a:ext cx="228600" cy="2286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300200" y="7988300"/>
            <a:ext cx="228600" cy="2286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786100" y="6553200"/>
            <a:ext cx="228600" cy="2286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230100" y="6223000"/>
            <a:ext cx="2616200" cy="8890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6845300" y="698500"/>
            <a:ext cx="45974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FFFFFF"/>
                </a:solidFill>
                <a:latin typeface="Pretendard Light"/>
              </a:rPr>
              <a:t>presentation_title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320800" y="1968500"/>
            <a:ext cx="3695700" cy="800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4500" b="0" i="0" u="none" strike="noStrike">
                <a:solidFill>
                  <a:srgbClr val="C2C2C2"/>
                </a:solidFill>
                <a:latin typeface="Pretendard Medium"/>
              </a:rPr>
              <a:t>01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341230" y="3199848"/>
            <a:ext cx="12103100" cy="1549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9000" b="0" i="0" u="none" strike="noStrike" dirty="0">
                <a:solidFill>
                  <a:srgbClr val="000000"/>
                </a:solidFill>
                <a:latin typeface="Pretendard Bold"/>
              </a:rPr>
              <a:t>기술 상세</a:t>
            </a:r>
            <a:endParaRPr lang="en-US" sz="9000" b="0" i="0" u="none" strike="noStrike" dirty="0">
              <a:solidFill>
                <a:srgbClr val="000000"/>
              </a:solidFill>
              <a:latin typeface="Pretendard Bold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320800" y="7416800"/>
            <a:ext cx="8458200" cy="154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endParaRPr lang="en-US" sz="3200" b="0" i="0" u="none" strike="noStrike" dirty="0">
              <a:solidFill>
                <a:srgbClr val="C2C2C2"/>
              </a:solidFill>
              <a:latin typeface="Pretendard Medium"/>
            </a:endParaRPr>
          </a:p>
        </p:txBody>
      </p:sp>
    </p:spTree>
    <p:extLst>
      <p:ext uri="{BB962C8B-B14F-4D97-AF65-F5344CB8AC3E}">
        <p14:creationId xmlns:p14="http://schemas.microsoft.com/office/powerpoint/2010/main" val="25969882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173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31800"/>
            <a:ext cx="8483600" cy="9423400"/>
          </a:xfrm>
          <a:prstGeom prst="rect">
            <a:avLst/>
          </a:prstGeom>
          <a:effectLst>
            <a:outerShdw blurRad="896557" dist="326398" dir="4020000">
              <a:srgbClr val="000000">
                <a:alpha val="50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71436" y="232897"/>
            <a:ext cx="8674100" cy="9635003"/>
          </a:xfrm>
          <a:prstGeom prst="rect">
            <a:avLst/>
          </a:prstGeom>
          <a:effectLst>
            <a:outerShdw blurRad="896557" dist="326398" dir="4020000">
              <a:srgbClr val="000000">
                <a:alpha val="50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1436" y="223628"/>
            <a:ext cx="8674100" cy="92194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17100" y="774700"/>
            <a:ext cx="228600" cy="228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85400" y="774700"/>
            <a:ext cx="2286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41000" y="774700"/>
            <a:ext cx="228600" cy="228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93500" y="660400"/>
            <a:ext cx="4191000" cy="4445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1645900" y="698500"/>
            <a:ext cx="38735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FFFFFF"/>
                </a:solidFill>
                <a:latin typeface="Pretendard Light"/>
              </a:rPr>
              <a:t>presentation_photo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058400" y="2108200"/>
            <a:ext cx="72136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4000" b="0" i="0" u="none" strike="noStrike" dirty="0">
                <a:solidFill>
                  <a:srgbClr val="000000"/>
                </a:solidFill>
                <a:latin typeface="Pretendard Bold"/>
                <a:ea typeface="Pretendard Bold"/>
              </a:rPr>
              <a:t>회원가입</a:t>
            </a:r>
            <a:r>
              <a:rPr lang="en-US" sz="4000" b="0" i="0" u="none" strike="noStrike" dirty="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000" b="0" i="0" u="none" strike="noStrike" dirty="0">
                <a:solidFill>
                  <a:srgbClr val="000000"/>
                </a:solidFill>
                <a:ea typeface="Pretendard Bold"/>
              </a:rPr>
              <a:t>페이지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028583" y="2984500"/>
            <a:ext cx="71882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3000" b="0" i="0" u="none" strike="noStrike" dirty="0">
                <a:solidFill>
                  <a:srgbClr val="494A4E"/>
                </a:solidFill>
                <a:latin typeface="Pretendard Medium"/>
              </a:rPr>
              <a:t>우편번호 </a:t>
            </a:r>
            <a:r>
              <a:rPr lang="en-US" altLang="ko-KR" sz="3000" b="0" i="0" u="none" strike="noStrike" dirty="0">
                <a:solidFill>
                  <a:srgbClr val="494A4E"/>
                </a:solidFill>
                <a:latin typeface="Pretendard Medium"/>
              </a:rPr>
              <a:t>API </a:t>
            </a:r>
            <a:r>
              <a:rPr lang="ko-KR" altLang="en-US" sz="3000" b="0" i="0" u="none" strike="noStrike" dirty="0">
                <a:solidFill>
                  <a:srgbClr val="494A4E"/>
                </a:solidFill>
                <a:latin typeface="Pretendard Medium"/>
              </a:rPr>
              <a:t>사용</a:t>
            </a:r>
            <a:r>
              <a:rPr lang="en-US" altLang="ko-KR" sz="3000" b="0" i="0" u="none" strike="noStrike" dirty="0">
                <a:solidFill>
                  <a:srgbClr val="494A4E"/>
                </a:solidFill>
                <a:latin typeface="Pretendard Medium"/>
              </a:rPr>
              <a:t>, </a:t>
            </a:r>
            <a:r>
              <a:rPr lang="ko-KR" altLang="en-US" sz="3000" b="0" i="0" u="none" strike="noStrike" dirty="0">
                <a:solidFill>
                  <a:srgbClr val="494A4E"/>
                </a:solidFill>
                <a:latin typeface="Pretendard Medium"/>
              </a:rPr>
              <a:t>이메일 인증</a:t>
            </a:r>
            <a:endParaRPr lang="en-US" sz="3000" b="0" i="0" u="none" strike="noStrike" dirty="0">
              <a:solidFill>
                <a:srgbClr val="494A4E"/>
              </a:solidFill>
              <a:latin typeface="Pretendard Medium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0034933" y="4076700"/>
            <a:ext cx="7175500" cy="3238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2600" b="0" i="0" u="none" strike="noStrike" dirty="0">
                <a:solidFill>
                  <a:srgbClr val="717377"/>
                </a:solidFill>
                <a:latin typeface="Pretendard Regular"/>
                <a:ea typeface="Pretendard Regular"/>
              </a:rPr>
              <a:t>회원가입 페이지 입니다</a:t>
            </a:r>
            <a:r>
              <a:rPr lang="en-US" altLang="ko-KR" sz="2600" b="0" i="0" u="none" strike="noStrike" dirty="0">
                <a:solidFill>
                  <a:srgbClr val="717377"/>
                </a:solidFill>
                <a:latin typeface="Pretendard Regular"/>
                <a:ea typeface="Pretendard Regular"/>
              </a:rPr>
              <a:t>. </a:t>
            </a:r>
            <a:r>
              <a:rPr lang="ko-KR" altLang="en-US" sz="2600" b="0" i="0" u="none" strike="noStrike" dirty="0">
                <a:solidFill>
                  <a:srgbClr val="717377"/>
                </a:solidFill>
                <a:latin typeface="Pretendard Regular"/>
                <a:ea typeface="Pretendard Regular"/>
              </a:rPr>
              <a:t>이메일 주소를 입력한후 인증번호 보내기 버튼을 누르면 메일로 인증 가능한 번호를 보내줍니다</a:t>
            </a:r>
            <a:r>
              <a:rPr lang="en-US" altLang="ko-KR" sz="2600" dirty="0">
                <a:solidFill>
                  <a:srgbClr val="717377"/>
                </a:solidFill>
                <a:latin typeface="Pretendard Regular"/>
                <a:ea typeface="Pretendard Regular"/>
              </a:rPr>
              <a:t>.</a:t>
            </a:r>
          </a:p>
          <a:p>
            <a:pPr lvl="0" algn="l">
              <a:lnSpc>
                <a:spcPct val="99600"/>
              </a:lnSpc>
            </a:pPr>
            <a:endParaRPr lang="en-US" altLang="ko-KR" sz="2600" dirty="0">
              <a:solidFill>
                <a:srgbClr val="717377"/>
              </a:solidFill>
              <a:latin typeface="Pretendard Regular"/>
              <a:ea typeface="Pretendard Regular"/>
            </a:endParaRPr>
          </a:p>
          <a:p>
            <a:pPr lvl="0" algn="l">
              <a:lnSpc>
                <a:spcPct val="99600"/>
              </a:lnSpc>
            </a:pPr>
            <a:endParaRPr lang="en-US" altLang="ko-KR" sz="2600" dirty="0">
              <a:solidFill>
                <a:srgbClr val="717377"/>
              </a:solidFill>
              <a:latin typeface="Pretendard Regular"/>
              <a:ea typeface="Pretendard Regular"/>
            </a:endParaRPr>
          </a:p>
          <a:p>
            <a:pPr lvl="0" algn="l">
              <a:lnSpc>
                <a:spcPct val="99600"/>
              </a:lnSpc>
            </a:pPr>
            <a:r>
              <a:rPr lang="ko-KR" altLang="en-US" sz="2600" dirty="0">
                <a:solidFill>
                  <a:srgbClr val="717377"/>
                </a:solidFill>
                <a:latin typeface="Pretendard Regular"/>
                <a:ea typeface="Pretendard Regular"/>
              </a:rPr>
              <a:t>주소 입력 시 우편번호 찾기를 통해 자신의 지역에 우편번호를 찾을 수 있습니다</a:t>
            </a:r>
            <a:endParaRPr lang="en-US" altLang="ko-KR" sz="2600" dirty="0">
              <a:solidFill>
                <a:srgbClr val="717377"/>
              </a:solidFill>
              <a:latin typeface="Pretendard Regular"/>
              <a:ea typeface="Pretendard Regular"/>
            </a:endParaRPr>
          </a:p>
          <a:p>
            <a:pPr lvl="0" algn="l">
              <a:lnSpc>
                <a:spcPct val="99600"/>
              </a:lnSpc>
            </a:pPr>
            <a:endParaRPr lang="en-US" altLang="ko-KR" sz="2600" dirty="0">
              <a:solidFill>
                <a:srgbClr val="717377"/>
              </a:solidFill>
              <a:latin typeface="Pretendard Regular"/>
              <a:ea typeface="Pretendard Regular"/>
            </a:endParaRPr>
          </a:p>
          <a:p>
            <a:pPr lvl="0" algn="l">
              <a:lnSpc>
                <a:spcPct val="99600"/>
              </a:lnSpc>
            </a:pPr>
            <a:r>
              <a:rPr lang="ko-KR" altLang="en-US" sz="2600" b="0" i="0" u="none" strike="noStrike" dirty="0">
                <a:solidFill>
                  <a:srgbClr val="717377"/>
                </a:solidFill>
                <a:latin typeface="Pretendard Regular"/>
                <a:ea typeface="Pretendard Regular"/>
              </a:rPr>
              <a:t> </a:t>
            </a:r>
            <a:endParaRPr lang="en-US" sz="2600" b="0" i="0" u="none" strike="noStrike" dirty="0">
              <a:solidFill>
                <a:srgbClr val="717377"/>
              </a:solidFill>
              <a:latin typeface="Pretendard Regular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F1BCFF5A-2923-425A-BA3A-5AD3D838694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6880" y="573709"/>
            <a:ext cx="7645920" cy="5712791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04B72148-200B-465C-988C-24D2D1FD37C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7002" y="6286500"/>
            <a:ext cx="3485188" cy="243840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FB307695-BAAF-4E9D-A2E1-ADDC921CAA1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69811" y="6426752"/>
            <a:ext cx="2884004" cy="3279622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31800"/>
            <a:ext cx="8483600" cy="9423400"/>
          </a:xfrm>
          <a:prstGeom prst="rect">
            <a:avLst/>
          </a:prstGeom>
          <a:effectLst>
            <a:outerShdw blurRad="896557" dist="326398" dir="4020000">
              <a:srgbClr val="000000">
                <a:alpha val="50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71436" y="232897"/>
            <a:ext cx="8674100" cy="9635003"/>
          </a:xfrm>
          <a:prstGeom prst="rect">
            <a:avLst/>
          </a:prstGeom>
          <a:effectLst>
            <a:outerShdw blurRad="896557" dist="326398" dir="4020000">
              <a:srgbClr val="000000">
                <a:alpha val="50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4749" y="172828"/>
            <a:ext cx="8674100" cy="92194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17100" y="774700"/>
            <a:ext cx="228600" cy="228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85400" y="774700"/>
            <a:ext cx="2286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41000" y="774700"/>
            <a:ext cx="228600" cy="228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93500" y="660400"/>
            <a:ext cx="4191000" cy="4445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1645900" y="698500"/>
            <a:ext cx="38735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FFFFFF"/>
                </a:solidFill>
                <a:latin typeface="Pretendard Light"/>
              </a:rPr>
              <a:t>presentation_photo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045700" y="1990678"/>
            <a:ext cx="72136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altLang="ko-KR" sz="4000" dirty="0">
                <a:solidFill>
                  <a:srgbClr val="000000"/>
                </a:solidFill>
                <a:latin typeface="Pretendard Bold"/>
                <a:ea typeface="Pretendard Bold"/>
              </a:rPr>
              <a:t>AI</a:t>
            </a:r>
            <a:r>
              <a:rPr lang="ko-KR" altLang="en-US" sz="4000" dirty="0">
                <a:solidFill>
                  <a:srgbClr val="000000"/>
                </a:solidFill>
                <a:latin typeface="Pretendard Bold"/>
                <a:ea typeface="Pretendard Bold"/>
              </a:rPr>
              <a:t> </a:t>
            </a:r>
            <a:r>
              <a:rPr lang="ko-KR" altLang="en-US" sz="4000" dirty="0" err="1">
                <a:solidFill>
                  <a:srgbClr val="000000"/>
                </a:solidFill>
                <a:latin typeface="Pretendard Bold"/>
                <a:ea typeface="Pretendard Bold"/>
              </a:rPr>
              <a:t>챗봇</a:t>
            </a:r>
            <a:r>
              <a:rPr lang="ko-KR" altLang="en-US" sz="4000" dirty="0">
                <a:solidFill>
                  <a:srgbClr val="000000"/>
                </a:solidFill>
                <a:latin typeface="Pretendard Bold"/>
                <a:ea typeface="Pretendard Bold"/>
              </a:rPr>
              <a:t> 페이지</a:t>
            </a:r>
            <a:endParaRPr lang="ko-KR" sz="4000" b="0" i="0" u="none" strike="noStrike" dirty="0">
              <a:solidFill>
                <a:srgbClr val="000000"/>
              </a:solidFill>
              <a:ea typeface="Pretendard 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0028583" y="2984500"/>
            <a:ext cx="71882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endParaRPr lang="en-US" sz="3000" b="0" i="0" u="none" strike="noStrike" dirty="0">
              <a:solidFill>
                <a:srgbClr val="494A4E"/>
              </a:solidFill>
              <a:latin typeface="Pretendard Medium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0034933" y="4076700"/>
            <a:ext cx="7175500" cy="3238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altLang="ko-KR" sz="2600" dirty="0">
                <a:solidFill>
                  <a:srgbClr val="717377"/>
                </a:solidFill>
                <a:latin typeface="Pretendard Regular"/>
                <a:ea typeface="Pretendard Regular"/>
              </a:rPr>
              <a:t>AI </a:t>
            </a:r>
            <a:r>
              <a:rPr lang="ko-KR" altLang="en-US" sz="2600" dirty="0" err="1">
                <a:solidFill>
                  <a:srgbClr val="717377"/>
                </a:solidFill>
                <a:latin typeface="Pretendard Regular"/>
                <a:ea typeface="Pretendard Regular"/>
              </a:rPr>
              <a:t>챗봇</a:t>
            </a:r>
            <a:r>
              <a:rPr lang="ko-KR" altLang="en-US" sz="2600" dirty="0">
                <a:solidFill>
                  <a:srgbClr val="717377"/>
                </a:solidFill>
                <a:latin typeface="Pretendard Regular"/>
                <a:ea typeface="Pretendard Regular"/>
              </a:rPr>
              <a:t> 페이지 입니다</a:t>
            </a:r>
            <a:r>
              <a:rPr lang="en-US" altLang="ko-KR" sz="2600" dirty="0">
                <a:solidFill>
                  <a:srgbClr val="717377"/>
                </a:solidFill>
                <a:latin typeface="Pretendard Regular"/>
                <a:ea typeface="Pretendard Regular"/>
              </a:rPr>
              <a:t>. </a:t>
            </a:r>
          </a:p>
          <a:p>
            <a:pPr lvl="0" algn="l">
              <a:lnSpc>
                <a:spcPct val="99600"/>
              </a:lnSpc>
            </a:pPr>
            <a:r>
              <a:rPr lang="ko-KR" altLang="en-US" sz="2600" dirty="0">
                <a:solidFill>
                  <a:srgbClr val="717377"/>
                </a:solidFill>
                <a:latin typeface="Pretendard Regular"/>
                <a:ea typeface="Pretendard Regular"/>
              </a:rPr>
              <a:t>사용자들이 자주 물어보는 간단한 질문들</a:t>
            </a:r>
            <a:endParaRPr lang="en-US" altLang="ko-KR" sz="2600" dirty="0">
              <a:solidFill>
                <a:srgbClr val="717377"/>
              </a:solidFill>
              <a:latin typeface="Pretendard Regular"/>
              <a:ea typeface="Pretendard Regular"/>
            </a:endParaRPr>
          </a:p>
          <a:p>
            <a:pPr lvl="0" algn="l">
              <a:lnSpc>
                <a:spcPct val="99600"/>
              </a:lnSpc>
            </a:pPr>
            <a:r>
              <a:rPr lang="en-US" altLang="ko-KR" sz="2600" dirty="0">
                <a:solidFill>
                  <a:srgbClr val="717377"/>
                </a:solidFill>
                <a:latin typeface="Pretendard Regular"/>
                <a:ea typeface="Pretendard Regular"/>
              </a:rPr>
              <a:t>(</a:t>
            </a:r>
            <a:r>
              <a:rPr lang="ko-KR" altLang="en-US" sz="2600" dirty="0">
                <a:solidFill>
                  <a:srgbClr val="717377"/>
                </a:solidFill>
                <a:latin typeface="Pretendard Regular"/>
                <a:ea typeface="Pretendard Regular"/>
              </a:rPr>
              <a:t>장소</a:t>
            </a:r>
            <a:r>
              <a:rPr lang="en-US" altLang="ko-KR" sz="2600" dirty="0">
                <a:solidFill>
                  <a:srgbClr val="717377"/>
                </a:solidFill>
                <a:latin typeface="Pretendard Regular"/>
                <a:ea typeface="Pretendard Regular"/>
              </a:rPr>
              <a:t>, </a:t>
            </a:r>
            <a:r>
              <a:rPr lang="ko-KR" altLang="en-US" sz="2600" dirty="0">
                <a:solidFill>
                  <a:srgbClr val="717377"/>
                </a:solidFill>
                <a:latin typeface="Pretendard Regular"/>
                <a:ea typeface="Pretendard Regular"/>
              </a:rPr>
              <a:t>전화번호 등</a:t>
            </a:r>
            <a:r>
              <a:rPr lang="en-US" altLang="ko-KR" sz="2600" dirty="0">
                <a:solidFill>
                  <a:srgbClr val="717377"/>
                </a:solidFill>
                <a:latin typeface="Pretendard Regular"/>
                <a:ea typeface="Pretendard Regular"/>
              </a:rPr>
              <a:t>) </a:t>
            </a:r>
            <a:r>
              <a:rPr lang="ko-KR" altLang="en-US" sz="2600" dirty="0">
                <a:solidFill>
                  <a:srgbClr val="717377"/>
                </a:solidFill>
                <a:latin typeface="Pretendard Regular"/>
                <a:ea typeface="Pretendard Regular"/>
              </a:rPr>
              <a:t>를 대답할 수 있게 제작 하였습니다</a:t>
            </a:r>
            <a:r>
              <a:rPr lang="en-US" altLang="ko-KR" sz="2600" dirty="0">
                <a:solidFill>
                  <a:srgbClr val="717377"/>
                </a:solidFill>
                <a:latin typeface="Pretendard Regular"/>
                <a:ea typeface="Pretendard Regular"/>
              </a:rPr>
              <a:t>.</a:t>
            </a:r>
          </a:p>
          <a:p>
            <a:pPr lvl="0" algn="l">
              <a:lnSpc>
                <a:spcPct val="99600"/>
              </a:lnSpc>
            </a:pPr>
            <a:r>
              <a:rPr lang="ko-KR" altLang="en-US" sz="2600" b="0" i="0" u="none" strike="noStrike" dirty="0">
                <a:solidFill>
                  <a:srgbClr val="717377"/>
                </a:solidFill>
                <a:latin typeface="Pretendard Regular"/>
                <a:ea typeface="Pretendard Regular"/>
              </a:rPr>
              <a:t> </a:t>
            </a:r>
            <a:endParaRPr lang="en-US" sz="2600" b="0" i="0" u="none" strike="noStrike" dirty="0">
              <a:solidFill>
                <a:srgbClr val="717377"/>
              </a:solidFill>
              <a:latin typeface="Pretendard Regular"/>
            </a:endParaRPr>
          </a:p>
        </p:txBody>
      </p:sp>
      <p:pic>
        <p:nvPicPr>
          <p:cNvPr id="16" name="Picture 4">
            <a:extLst>
              <a:ext uri="{FF2B5EF4-FFF2-40B4-BE49-F238E27FC236}">
                <a16:creationId xmlns:a16="http://schemas.microsoft.com/office/drawing/2014/main" id="{B730452A-A648-44D3-B23D-77E3AF8D4F3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87500" y="660400"/>
            <a:ext cx="6096000" cy="8817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2738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31800"/>
            <a:ext cx="8483600" cy="9423400"/>
          </a:xfrm>
          <a:prstGeom prst="rect">
            <a:avLst/>
          </a:prstGeom>
          <a:effectLst>
            <a:outerShdw blurRad="896557" dist="326398" dir="4020000">
              <a:srgbClr val="000000">
                <a:alpha val="50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71436" y="232897"/>
            <a:ext cx="8674100" cy="9635003"/>
          </a:xfrm>
          <a:prstGeom prst="rect">
            <a:avLst/>
          </a:prstGeom>
          <a:effectLst>
            <a:outerShdw blurRad="896557" dist="326398" dir="4020000">
              <a:srgbClr val="000000">
                <a:alpha val="50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4749" y="172828"/>
            <a:ext cx="8674100" cy="92194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17100" y="774700"/>
            <a:ext cx="228600" cy="228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85400" y="774700"/>
            <a:ext cx="2286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41000" y="774700"/>
            <a:ext cx="228600" cy="228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93500" y="660400"/>
            <a:ext cx="4191000" cy="4445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1645900" y="698500"/>
            <a:ext cx="38735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FFFFFF"/>
                </a:solidFill>
                <a:latin typeface="Pretendard Light"/>
              </a:rPr>
              <a:t>presentation_photo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045700" y="1990678"/>
            <a:ext cx="72136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altLang="ko-KR" sz="4000" b="0" i="0" u="none" strike="noStrike" dirty="0">
                <a:solidFill>
                  <a:srgbClr val="000000"/>
                </a:solidFill>
                <a:latin typeface="Pretendard Bold"/>
                <a:ea typeface="Pretendard Bold"/>
              </a:rPr>
              <a:t>1 :1 </a:t>
            </a:r>
            <a:r>
              <a:rPr lang="ko-KR" altLang="en-US" sz="4000" b="0" i="0" u="none" strike="noStrike" dirty="0">
                <a:solidFill>
                  <a:srgbClr val="000000"/>
                </a:solidFill>
                <a:latin typeface="Pretendard Bold"/>
                <a:ea typeface="Pretendard Bold"/>
              </a:rPr>
              <a:t>채팅 </a:t>
            </a:r>
            <a:endParaRPr lang="ko-KR" sz="4000" b="0" i="0" u="none" strike="noStrike" dirty="0">
              <a:solidFill>
                <a:srgbClr val="000000"/>
              </a:solidFill>
              <a:ea typeface="Pretendard 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0028583" y="2984500"/>
            <a:ext cx="71882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endParaRPr lang="en-US" sz="3000" b="0" i="0" u="none" strike="noStrike" dirty="0">
              <a:solidFill>
                <a:srgbClr val="494A4E"/>
              </a:solidFill>
              <a:latin typeface="Pretendard Medium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0034933" y="4076700"/>
            <a:ext cx="7175500" cy="3238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altLang="ko-KR" sz="2600" dirty="0">
                <a:solidFill>
                  <a:srgbClr val="717377"/>
                </a:solidFill>
                <a:latin typeface="Pretendard Regular"/>
                <a:ea typeface="Pretendard Regular"/>
              </a:rPr>
              <a:t>WebSocket </a:t>
            </a:r>
            <a:r>
              <a:rPr lang="ko-KR" altLang="en-US" sz="2600" dirty="0">
                <a:solidFill>
                  <a:srgbClr val="717377"/>
                </a:solidFill>
                <a:latin typeface="Pretendard Regular"/>
                <a:ea typeface="Pretendard Regular"/>
              </a:rPr>
              <a:t>을 사용하여  </a:t>
            </a:r>
            <a:r>
              <a:rPr lang="ko-KR" altLang="en-US" sz="2600" dirty="0" err="1">
                <a:solidFill>
                  <a:srgbClr val="717377"/>
                </a:solidFill>
                <a:latin typeface="Pretendard Regular"/>
                <a:ea typeface="Pretendard Regular"/>
              </a:rPr>
              <a:t>챗봇</a:t>
            </a:r>
            <a:r>
              <a:rPr lang="ko-KR" altLang="en-US" sz="2600" dirty="0">
                <a:solidFill>
                  <a:srgbClr val="717377"/>
                </a:solidFill>
                <a:latin typeface="Pretendard Regular"/>
                <a:ea typeface="Pretendard Regular"/>
              </a:rPr>
              <a:t> 한테 물어볼 수 없는 상세한 질문이나 문의사항 같은 것들을 관리자한테 직접 실시간으로 문의 할 수 있도록 만들었습니다</a:t>
            </a:r>
            <a:r>
              <a:rPr lang="en-US" altLang="ko-KR" sz="2600" dirty="0">
                <a:solidFill>
                  <a:srgbClr val="717377"/>
                </a:solidFill>
                <a:latin typeface="Pretendard Regular"/>
                <a:ea typeface="Pretendard Regular"/>
              </a:rPr>
              <a:t>.</a:t>
            </a:r>
          </a:p>
          <a:p>
            <a:pPr lvl="0" algn="l">
              <a:lnSpc>
                <a:spcPct val="99600"/>
              </a:lnSpc>
            </a:pPr>
            <a:r>
              <a:rPr lang="ko-KR" altLang="en-US" sz="2600" b="0" i="0" u="none" strike="noStrike" dirty="0">
                <a:solidFill>
                  <a:srgbClr val="717377"/>
                </a:solidFill>
                <a:latin typeface="Pretendard Regular"/>
                <a:ea typeface="Pretendard Regular"/>
              </a:rPr>
              <a:t> </a:t>
            </a:r>
            <a:endParaRPr lang="en-US" sz="2600" b="0" i="0" u="none" strike="noStrike" dirty="0">
              <a:solidFill>
                <a:srgbClr val="717377"/>
              </a:solidFill>
              <a:latin typeface="Pretendard Regular"/>
            </a:endParaRPr>
          </a:p>
        </p:txBody>
      </p:sp>
      <p:pic>
        <p:nvPicPr>
          <p:cNvPr id="15" name="Picture 3">
            <a:extLst>
              <a:ext uri="{FF2B5EF4-FFF2-40B4-BE49-F238E27FC236}">
                <a16:creationId xmlns:a16="http://schemas.microsoft.com/office/drawing/2014/main" id="{DC6DA239-453C-4A84-BE51-7C9FEE306AE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7264" y="774700"/>
            <a:ext cx="3822910" cy="4902200"/>
          </a:xfrm>
          <a:prstGeom prst="rect">
            <a:avLst/>
          </a:prstGeom>
        </p:spPr>
      </p:pic>
      <p:pic>
        <p:nvPicPr>
          <p:cNvPr id="17" name="Picture 4">
            <a:extLst>
              <a:ext uri="{FF2B5EF4-FFF2-40B4-BE49-F238E27FC236}">
                <a16:creationId xmlns:a16="http://schemas.microsoft.com/office/drawing/2014/main" id="{5435F467-1FB3-45EB-B5EC-317310BAFA2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93487" y="774700"/>
            <a:ext cx="3832996" cy="4902200"/>
          </a:xfrm>
          <a:prstGeom prst="rect">
            <a:avLst/>
          </a:prstGeom>
        </p:spPr>
      </p:pic>
      <p:sp>
        <p:nvSpPr>
          <p:cNvPr id="19" name="TextBox 13">
            <a:extLst>
              <a:ext uri="{FF2B5EF4-FFF2-40B4-BE49-F238E27FC236}">
                <a16:creationId xmlns:a16="http://schemas.microsoft.com/office/drawing/2014/main" id="{3B266283-FA91-437D-9A40-DCDD57C6A5C9}"/>
              </a:ext>
            </a:extLst>
          </p:cNvPr>
          <p:cNvSpPr txBox="1"/>
          <p:nvPr/>
        </p:nvSpPr>
        <p:spPr>
          <a:xfrm>
            <a:off x="9988550" y="2767954"/>
            <a:ext cx="71882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494A4E"/>
                </a:solidFill>
                <a:latin typeface="Pretendard Medium"/>
              </a:rPr>
              <a:t>WebSocket</a:t>
            </a:r>
            <a:r>
              <a:rPr lang="ko-KR" altLang="en-US" sz="3000" b="0" i="0" u="none" strike="noStrike" dirty="0">
                <a:solidFill>
                  <a:srgbClr val="494A4E"/>
                </a:solidFill>
                <a:latin typeface="Pretendard Medium"/>
              </a:rPr>
              <a:t> 사용</a:t>
            </a:r>
            <a:endParaRPr lang="en-US" sz="3000" b="0" i="0" u="none" strike="noStrike" dirty="0">
              <a:solidFill>
                <a:srgbClr val="494A4E"/>
              </a:solidFill>
              <a:latin typeface="Pretendard Medium"/>
            </a:endParaRPr>
          </a:p>
        </p:txBody>
      </p:sp>
    </p:spTree>
    <p:extLst>
      <p:ext uri="{BB962C8B-B14F-4D97-AF65-F5344CB8AC3E}">
        <p14:creationId xmlns:p14="http://schemas.microsoft.com/office/powerpoint/2010/main" val="20708773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31800"/>
            <a:ext cx="8483600" cy="9423400"/>
          </a:xfrm>
          <a:prstGeom prst="rect">
            <a:avLst/>
          </a:prstGeom>
          <a:effectLst>
            <a:outerShdw blurRad="896557" dist="326398" dir="4020000">
              <a:srgbClr val="000000">
                <a:alpha val="50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71436" y="232897"/>
            <a:ext cx="8674100" cy="9635003"/>
          </a:xfrm>
          <a:prstGeom prst="rect">
            <a:avLst/>
          </a:prstGeom>
          <a:effectLst>
            <a:outerShdw blurRad="896557" dist="326398" dir="4020000">
              <a:srgbClr val="000000">
                <a:alpha val="50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4749" y="172828"/>
            <a:ext cx="8674100" cy="92194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17100" y="774700"/>
            <a:ext cx="228600" cy="228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85400" y="774700"/>
            <a:ext cx="2286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41000" y="774700"/>
            <a:ext cx="228600" cy="228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93500" y="660400"/>
            <a:ext cx="4191000" cy="4445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1645900" y="698500"/>
            <a:ext cx="38735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FFFFFF"/>
                </a:solidFill>
                <a:latin typeface="Pretendard Light"/>
              </a:rPr>
              <a:t>presentation_photo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045700" y="1990678"/>
            <a:ext cx="72136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4000" dirty="0">
                <a:solidFill>
                  <a:srgbClr val="000000"/>
                </a:solidFill>
                <a:latin typeface="Pretendard Bold"/>
                <a:ea typeface="Pretendard Bold"/>
              </a:rPr>
              <a:t>관리자 페이지</a:t>
            </a:r>
            <a:r>
              <a:rPr lang="ko-KR" altLang="en-US" sz="4000" b="0" i="0" u="none" strike="noStrike" dirty="0">
                <a:solidFill>
                  <a:srgbClr val="000000"/>
                </a:solidFill>
                <a:latin typeface="Pretendard Bold"/>
                <a:ea typeface="Pretendard Bold"/>
              </a:rPr>
              <a:t> </a:t>
            </a:r>
            <a:endParaRPr lang="ko-KR" sz="4000" b="0" i="0" u="none" strike="noStrike" dirty="0">
              <a:solidFill>
                <a:srgbClr val="000000"/>
              </a:solidFill>
              <a:ea typeface="Pretendard 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0028583" y="2984500"/>
            <a:ext cx="71882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endParaRPr lang="en-US" sz="3000" b="0" i="0" u="none" strike="noStrike" dirty="0">
              <a:solidFill>
                <a:srgbClr val="494A4E"/>
              </a:solidFill>
              <a:latin typeface="Pretendard Medium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0034933" y="4076700"/>
            <a:ext cx="7175500" cy="3238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2600" b="0" i="0" u="none" strike="noStrike" dirty="0">
                <a:solidFill>
                  <a:srgbClr val="717377"/>
                </a:solidFill>
                <a:latin typeface="Pretendard Regular"/>
                <a:ea typeface="Pretendard Regular"/>
              </a:rPr>
              <a:t>관리자 페이지를 만들어 회원들의 예약 현황이나 주문 목록 또는 관리자한테 문의할 </a:t>
            </a:r>
            <a:r>
              <a:rPr lang="ko-KR" altLang="en-US" sz="2600" b="0" i="0" u="none" strike="noStrike" dirty="0" err="1">
                <a:solidFill>
                  <a:srgbClr val="717377"/>
                </a:solidFill>
                <a:latin typeface="Pretendard Regular"/>
                <a:ea typeface="Pretendard Regular"/>
              </a:rPr>
              <a:t>수있는</a:t>
            </a:r>
            <a:r>
              <a:rPr lang="ko-KR" altLang="en-US" sz="2600" b="0" i="0" u="none" strike="noStrike" dirty="0">
                <a:solidFill>
                  <a:srgbClr val="717377"/>
                </a:solidFill>
                <a:latin typeface="Pretendard Regular"/>
                <a:ea typeface="Pretendard Regular"/>
              </a:rPr>
              <a:t> </a:t>
            </a:r>
            <a:r>
              <a:rPr lang="en-US" altLang="ko-KR" sz="2600" b="0" i="0" u="none" strike="noStrike" dirty="0">
                <a:solidFill>
                  <a:srgbClr val="717377"/>
                </a:solidFill>
                <a:latin typeface="Pretendard Regular"/>
                <a:ea typeface="Pretendard Regular"/>
              </a:rPr>
              <a:t>1:1 </a:t>
            </a:r>
            <a:r>
              <a:rPr lang="ko-KR" altLang="en-US" sz="2600" b="0" i="0" u="none" strike="noStrike" dirty="0" err="1">
                <a:solidFill>
                  <a:srgbClr val="717377"/>
                </a:solidFill>
                <a:latin typeface="Pretendard Regular"/>
                <a:ea typeface="Pretendard Regular"/>
              </a:rPr>
              <a:t>채팅방</a:t>
            </a:r>
            <a:r>
              <a:rPr lang="ko-KR" altLang="en-US" sz="2600" b="0" i="0" u="none" strike="noStrike" dirty="0">
                <a:solidFill>
                  <a:srgbClr val="717377"/>
                </a:solidFill>
                <a:latin typeface="Pretendard Regular"/>
                <a:ea typeface="Pretendard Regular"/>
              </a:rPr>
              <a:t> 등을 확인하여 환불을 할 수 있도록 만들었습니다</a:t>
            </a:r>
            <a:r>
              <a:rPr lang="en-US" altLang="ko-KR" sz="2600" b="0" i="0" u="none" strike="noStrike" dirty="0">
                <a:solidFill>
                  <a:srgbClr val="717377"/>
                </a:solidFill>
                <a:latin typeface="Pretendard Regular"/>
                <a:ea typeface="Pretendard Regular"/>
              </a:rPr>
              <a:t>.</a:t>
            </a:r>
            <a:r>
              <a:rPr lang="ko-KR" altLang="en-US" sz="2600" b="0" i="0" u="none" strike="noStrike" dirty="0">
                <a:solidFill>
                  <a:srgbClr val="717377"/>
                </a:solidFill>
                <a:latin typeface="Pretendard Regular"/>
                <a:ea typeface="Pretendard Regular"/>
              </a:rPr>
              <a:t> </a:t>
            </a:r>
            <a:endParaRPr lang="en-US" sz="2600" b="0" i="0" u="none" strike="noStrike" dirty="0">
              <a:solidFill>
                <a:srgbClr val="717377"/>
              </a:solidFill>
              <a:latin typeface="Pretendard Regular"/>
            </a:endParaRPr>
          </a:p>
        </p:txBody>
      </p:sp>
      <p:sp>
        <p:nvSpPr>
          <p:cNvPr id="19" name="TextBox 13">
            <a:extLst>
              <a:ext uri="{FF2B5EF4-FFF2-40B4-BE49-F238E27FC236}">
                <a16:creationId xmlns:a16="http://schemas.microsoft.com/office/drawing/2014/main" id="{3B266283-FA91-437D-9A40-DCDD57C6A5C9}"/>
              </a:ext>
            </a:extLst>
          </p:cNvPr>
          <p:cNvSpPr txBox="1"/>
          <p:nvPr/>
        </p:nvSpPr>
        <p:spPr>
          <a:xfrm>
            <a:off x="9988550" y="2767954"/>
            <a:ext cx="71882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494A4E"/>
                </a:solidFill>
                <a:latin typeface="Pretendard Medium"/>
              </a:rPr>
              <a:t>WebSocket</a:t>
            </a:r>
            <a:r>
              <a:rPr lang="ko-KR" altLang="en-US" sz="3000" b="0" i="0" u="none" strike="noStrike" dirty="0">
                <a:solidFill>
                  <a:srgbClr val="494A4E"/>
                </a:solidFill>
                <a:latin typeface="Pretendard Medium"/>
              </a:rPr>
              <a:t> 사용</a:t>
            </a:r>
            <a:endParaRPr lang="en-US" sz="3000" b="0" i="0" u="none" strike="noStrike" dirty="0">
              <a:solidFill>
                <a:srgbClr val="494A4E"/>
              </a:solidFill>
              <a:latin typeface="Pretendard Medium"/>
            </a:endParaRPr>
          </a:p>
        </p:txBody>
      </p:sp>
      <p:pic>
        <p:nvPicPr>
          <p:cNvPr id="16" name="Picture 3">
            <a:extLst>
              <a:ext uri="{FF2B5EF4-FFF2-40B4-BE49-F238E27FC236}">
                <a16:creationId xmlns:a16="http://schemas.microsoft.com/office/drawing/2014/main" id="{CA1E6F13-7FAD-485E-9C1B-C3CA014CB73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4558" y="691874"/>
            <a:ext cx="4914900" cy="2730500"/>
          </a:xfrm>
          <a:prstGeom prst="rect">
            <a:avLst/>
          </a:prstGeom>
        </p:spPr>
      </p:pic>
      <p:pic>
        <p:nvPicPr>
          <p:cNvPr id="18" name="Picture 4">
            <a:extLst>
              <a:ext uri="{FF2B5EF4-FFF2-40B4-BE49-F238E27FC236}">
                <a16:creationId xmlns:a16="http://schemas.microsoft.com/office/drawing/2014/main" id="{DB18851D-E3AD-47F2-A8F4-08836B9977C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4558" y="3409889"/>
            <a:ext cx="4914900" cy="1676400"/>
          </a:xfrm>
          <a:prstGeom prst="rect">
            <a:avLst/>
          </a:prstGeom>
        </p:spPr>
      </p:pic>
      <p:pic>
        <p:nvPicPr>
          <p:cNvPr id="20" name="Picture 5">
            <a:extLst>
              <a:ext uri="{FF2B5EF4-FFF2-40B4-BE49-F238E27FC236}">
                <a16:creationId xmlns:a16="http://schemas.microsoft.com/office/drawing/2014/main" id="{C0712650-233D-4722-94DA-698A7B60E91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6956" y="5200712"/>
            <a:ext cx="4140200" cy="3568700"/>
          </a:xfrm>
          <a:prstGeom prst="rect">
            <a:avLst/>
          </a:prstGeom>
        </p:spPr>
      </p:pic>
      <p:pic>
        <p:nvPicPr>
          <p:cNvPr id="21" name="Picture 6">
            <a:extLst>
              <a:ext uri="{FF2B5EF4-FFF2-40B4-BE49-F238E27FC236}">
                <a16:creationId xmlns:a16="http://schemas.microsoft.com/office/drawing/2014/main" id="{47CC25D5-08B0-4FBA-9405-10914051B3D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07156" y="5200712"/>
            <a:ext cx="3517900" cy="356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3757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31800"/>
            <a:ext cx="8483600" cy="9423400"/>
          </a:xfrm>
          <a:prstGeom prst="rect">
            <a:avLst/>
          </a:prstGeom>
          <a:effectLst>
            <a:outerShdw blurRad="896557" dist="326398" dir="4020000">
              <a:srgbClr val="000000">
                <a:alpha val="50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71436" y="232897"/>
            <a:ext cx="8674100" cy="9635003"/>
          </a:xfrm>
          <a:prstGeom prst="rect">
            <a:avLst/>
          </a:prstGeom>
          <a:effectLst>
            <a:outerShdw blurRad="896557" dist="326398" dir="4020000">
              <a:srgbClr val="000000">
                <a:alpha val="50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4749" y="172828"/>
            <a:ext cx="8674100" cy="92194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17100" y="774700"/>
            <a:ext cx="228600" cy="228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85400" y="774700"/>
            <a:ext cx="2286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41000" y="774700"/>
            <a:ext cx="228600" cy="228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93500" y="660400"/>
            <a:ext cx="4191000" cy="4445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1645900" y="698500"/>
            <a:ext cx="38735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FFFFFF"/>
                </a:solidFill>
                <a:latin typeface="Pretendard Light"/>
              </a:rPr>
              <a:t>presentation_photo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045700" y="1990678"/>
            <a:ext cx="72136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4000" b="0" i="0" u="none" strike="noStrike" dirty="0">
                <a:solidFill>
                  <a:srgbClr val="000000"/>
                </a:solidFill>
                <a:latin typeface="Pretendard Bold"/>
                <a:ea typeface="Pretendard Bold"/>
              </a:rPr>
              <a:t>예약 및 예약현황 페이지 </a:t>
            </a:r>
            <a:endParaRPr lang="ko-KR" sz="4000" b="0" i="0" u="none" strike="noStrike" dirty="0">
              <a:solidFill>
                <a:srgbClr val="000000"/>
              </a:solidFill>
              <a:ea typeface="Pretendard 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0028583" y="2984500"/>
            <a:ext cx="71882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endParaRPr lang="en-US" sz="3000" b="0" i="0" u="none" strike="noStrike" dirty="0">
              <a:solidFill>
                <a:srgbClr val="494A4E"/>
              </a:solidFill>
              <a:latin typeface="Pretendard Medium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0034933" y="4076700"/>
            <a:ext cx="7175500" cy="3238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2600" b="0" i="0" u="none" strike="noStrike" dirty="0">
                <a:solidFill>
                  <a:srgbClr val="717377"/>
                </a:solidFill>
                <a:latin typeface="Pretendard Regular"/>
              </a:rPr>
              <a:t>예약 및 예약 현황 페이지 입니다</a:t>
            </a:r>
            <a:r>
              <a:rPr lang="en-US" altLang="ko-KR" sz="2600" b="0" i="0" u="none" strike="noStrike" dirty="0">
                <a:solidFill>
                  <a:srgbClr val="717377"/>
                </a:solidFill>
                <a:latin typeface="Pretendard Regular"/>
              </a:rPr>
              <a:t>.</a:t>
            </a:r>
          </a:p>
          <a:p>
            <a:pPr lvl="0" algn="l">
              <a:lnSpc>
                <a:spcPct val="99600"/>
              </a:lnSpc>
            </a:pPr>
            <a:r>
              <a:rPr lang="ko-KR" altLang="en-US" sz="2600" dirty="0" err="1">
                <a:solidFill>
                  <a:srgbClr val="717377"/>
                </a:solidFill>
                <a:latin typeface="Pretendard Regular"/>
              </a:rPr>
              <a:t>예약시</a:t>
            </a:r>
            <a:r>
              <a:rPr lang="ko-KR" altLang="en-US" sz="2600" dirty="0">
                <a:solidFill>
                  <a:srgbClr val="717377"/>
                </a:solidFill>
                <a:latin typeface="Pretendard Regular"/>
              </a:rPr>
              <a:t> 입실일 및 퇴실일 선택 후 </a:t>
            </a:r>
            <a:endParaRPr lang="en-US" altLang="ko-KR" sz="2600" dirty="0">
              <a:solidFill>
                <a:srgbClr val="717377"/>
              </a:solidFill>
              <a:latin typeface="Pretendard Regular"/>
            </a:endParaRPr>
          </a:p>
          <a:p>
            <a:pPr lvl="0" algn="l">
              <a:lnSpc>
                <a:spcPct val="99600"/>
              </a:lnSpc>
            </a:pPr>
            <a:r>
              <a:rPr lang="ko-KR" altLang="en-US" sz="2600" b="0" i="0" u="none" strike="noStrike" dirty="0">
                <a:solidFill>
                  <a:srgbClr val="717377"/>
                </a:solidFill>
                <a:latin typeface="Pretendard Regular"/>
              </a:rPr>
              <a:t>성인 및 아동의 수와 객실 을 선택한 후 결제를 하면 예약현황에 달력에서 선택한 날짜에 예약이 되도록 만들었습니다</a:t>
            </a:r>
            <a:r>
              <a:rPr lang="en-US" altLang="ko-KR" sz="2600" b="0" i="0" u="none" strike="noStrike" dirty="0">
                <a:solidFill>
                  <a:srgbClr val="717377"/>
                </a:solidFill>
                <a:latin typeface="Pretendard Regular"/>
              </a:rPr>
              <a:t>.</a:t>
            </a:r>
            <a:endParaRPr lang="en-US" sz="2600" b="0" i="0" u="none" strike="noStrike" dirty="0">
              <a:solidFill>
                <a:srgbClr val="717377"/>
              </a:solidFill>
              <a:latin typeface="Pretendard Regular"/>
            </a:endParaRPr>
          </a:p>
        </p:txBody>
      </p:sp>
      <p:sp>
        <p:nvSpPr>
          <p:cNvPr id="19" name="TextBox 13">
            <a:extLst>
              <a:ext uri="{FF2B5EF4-FFF2-40B4-BE49-F238E27FC236}">
                <a16:creationId xmlns:a16="http://schemas.microsoft.com/office/drawing/2014/main" id="{3B266283-FA91-437D-9A40-DCDD57C6A5C9}"/>
              </a:ext>
            </a:extLst>
          </p:cNvPr>
          <p:cNvSpPr txBox="1"/>
          <p:nvPr/>
        </p:nvSpPr>
        <p:spPr>
          <a:xfrm>
            <a:off x="9988550" y="2767954"/>
            <a:ext cx="71882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3000" dirty="0">
                <a:solidFill>
                  <a:srgbClr val="494A4E"/>
                </a:solidFill>
                <a:latin typeface="Pretendard Medium"/>
              </a:rPr>
              <a:t>Full</a:t>
            </a:r>
            <a:r>
              <a:rPr lang="ko-KR" altLang="en-US" sz="3000" dirty="0">
                <a:solidFill>
                  <a:srgbClr val="494A4E"/>
                </a:solidFill>
                <a:latin typeface="Pretendard Medium"/>
              </a:rPr>
              <a:t> </a:t>
            </a:r>
            <a:r>
              <a:rPr lang="en-US" altLang="ko-KR" sz="3000" dirty="0">
                <a:solidFill>
                  <a:srgbClr val="494A4E"/>
                </a:solidFill>
                <a:latin typeface="Pretendard Medium"/>
              </a:rPr>
              <a:t>Calendar </a:t>
            </a:r>
            <a:r>
              <a:rPr lang="ko-KR" altLang="en-US" sz="3000" dirty="0">
                <a:solidFill>
                  <a:srgbClr val="494A4E"/>
                </a:solidFill>
                <a:latin typeface="Pretendard Medium"/>
              </a:rPr>
              <a:t>사용</a:t>
            </a:r>
            <a:endParaRPr lang="en-US" sz="3000" b="0" i="0" u="none" strike="noStrike" dirty="0">
              <a:solidFill>
                <a:srgbClr val="494A4E"/>
              </a:solidFill>
              <a:latin typeface="Pretendard Medium"/>
            </a:endParaRPr>
          </a:p>
        </p:txBody>
      </p:sp>
      <p:pic>
        <p:nvPicPr>
          <p:cNvPr id="22" name="Picture 6">
            <a:extLst>
              <a:ext uri="{FF2B5EF4-FFF2-40B4-BE49-F238E27FC236}">
                <a16:creationId xmlns:a16="http://schemas.microsoft.com/office/drawing/2014/main" id="{A4666B95-E4EF-498E-9671-4B0C3995865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4986" y="730526"/>
            <a:ext cx="6999890" cy="4412974"/>
          </a:xfrm>
          <a:prstGeom prst="rect">
            <a:avLst/>
          </a:prstGeom>
        </p:spPr>
      </p:pic>
      <p:pic>
        <p:nvPicPr>
          <p:cNvPr id="23" name="Picture 3">
            <a:extLst>
              <a:ext uri="{FF2B5EF4-FFF2-40B4-BE49-F238E27FC236}">
                <a16:creationId xmlns:a16="http://schemas.microsoft.com/office/drawing/2014/main" id="{D6231EB0-37D4-4B04-A00A-9307FF61F4B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4986" y="5410752"/>
            <a:ext cx="4267200" cy="339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9394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31800"/>
            <a:ext cx="8483600" cy="9423400"/>
          </a:xfrm>
          <a:prstGeom prst="rect">
            <a:avLst/>
          </a:prstGeom>
          <a:effectLst>
            <a:outerShdw blurRad="896557" dist="326398" dir="4020000">
              <a:srgbClr val="000000">
                <a:alpha val="50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5835" y="172734"/>
            <a:ext cx="8674100" cy="9635003"/>
          </a:xfrm>
          <a:prstGeom prst="rect">
            <a:avLst/>
          </a:prstGeom>
          <a:effectLst>
            <a:outerShdw blurRad="896557" dist="326398" dir="4020000">
              <a:srgbClr val="000000">
                <a:alpha val="50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4749" y="172828"/>
            <a:ext cx="8674100" cy="92194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17100" y="774700"/>
            <a:ext cx="228600" cy="228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85400" y="774700"/>
            <a:ext cx="2286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41000" y="774700"/>
            <a:ext cx="228600" cy="228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93500" y="660400"/>
            <a:ext cx="4191000" cy="4445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1645900" y="698500"/>
            <a:ext cx="38735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FFFFFF"/>
                </a:solidFill>
                <a:latin typeface="Pretendard Light"/>
              </a:rPr>
              <a:t>presentation_photo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045700" y="1990678"/>
            <a:ext cx="72136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4000" b="0" i="0" u="none" strike="noStrike" dirty="0">
                <a:solidFill>
                  <a:srgbClr val="000000"/>
                </a:solidFill>
                <a:latin typeface="Pretendard Bold"/>
                <a:ea typeface="Pretendard Bold"/>
              </a:rPr>
              <a:t>오시는 길 </a:t>
            </a:r>
            <a:r>
              <a:rPr lang="en-US" altLang="ko-KR" sz="4000" b="0" i="0" u="none" strike="noStrike" dirty="0">
                <a:solidFill>
                  <a:srgbClr val="000000"/>
                </a:solidFill>
                <a:latin typeface="Pretendard Bold"/>
                <a:ea typeface="Pretendard Bold"/>
              </a:rPr>
              <a:t>( </a:t>
            </a:r>
            <a:r>
              <a:rPr lang="ko-KR" altLang="en-US" sz="4000" b="0" i="0" u="none" strike="noStrike" dirty="0">
                <a:solidFill>
                  <a:srgbClr val="000000"/>
                </a:solidFill>
                <a:latin typeface="Pretendard Bold"/>
                <a:ea typeface="Pretendard Bold"/>
              </a:rPr>
              <a:t>지도 </a:t>
            </a:r>
            <a:r>
              <a:rPr lang="en-US" altLang="ko-KR" sz="4000" dirty="0">
                <a:solidFill>
                  <a:srgbClr val="000000"/>
                </a:solidFill>
                <a:latin typeface="Pretendard Bold"/>
                <a:ea typeface="Pretendard Bold"/>
              </a:rPr>
              <a:t>) </a:t>
            </a:r>
            <a:r>
              <a:rPr lang="ko-KR" altLang="en-US" sz="4000" dirty="0">
                <a:solidFill>
                  <a:srgbClr val="000000"/>
                </a:solidFill>
                <a:latin typeface="Pretendard Bold"/>
                <a:ea typeface="Pretendard Bold"/>
              </a:rPr>
              <a:t>페이지</a:t>
            </a:r>
            <a:r>
              <a:rPr lang="ko-KR" altLang="en-US" sz="4000" b="0" i="0" u="none" strike="noStrike" dirty="0">
                <a:solidFill>
                  <a:srgbClr val="000000"/>
                </a:solidFill>
                <a:latin typeface="Pretendard Bold"/>
                <a:ea typeface="Pretendard Bold"/>
              </a:rPr>
              <a:t> </a:t>
            </a:r>
            <a:endParaRPr lang="ko-KR" sz="4000" b="0" i="0" u="none" strike="noStrike" dirty="0">
              <a:solidFill>
                <a:srgbClr val="000000"/>
              </a:solidFill>
              <a:ea typeface="Pretendard 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0028583" y="2984500"/>
            <a:ext cx="71882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endParaRPr lang="en-US" sz="3000" b="0" i="0" u="none" strike="noStrike" dirty="0">
              <a:solidFill>
                <a:srgbClr val="494A4E"/>
              </a:solidFill>
              <a:latin typeface="Pretendard Medium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0034933" y="4076700"/>
            <a:ext cx="7175500" cy="3238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2600" b="0" i="0" u="none" strike="noStrike" dirty="0">
                <a:solidFill>
                  <a:srgbClr val="717377"/>
                </a:solidFill>
                <a:latin typeface="Pretendard Regular"/>
              </a:rPr>
              <a:t>지도 페이지로 저희 호텔의 위치를 보여주게 하였습니다</a:t>
            </a:r>
            <a:r>
              <a:rPr lang="en-US" altLang="ko-KR" sz="2600" b="0" i="0" u="none" strike="noStrike" dirty="0">
                <a:solidFill>
                  <a:srgbClr val="717377"/>
                </a:solidFill>
                <a:latin typeface="Pretendard Regular"/>
              </a:rPr>
              <a:t>.</a:t>
            </a:r>
          </a:p>
          <a:p>
            <a:pPr lvl="0" algn="l">
              <a:lnSpc>
                <a:spcPct val="99600"/>
              </a:lnSpc>
            </a:pPr>
            <a:r>
              <a:rPr lang="ko-KR" altLang="en-US" sz="2600" dirty="0">
                <a:solidFill>
                  <a:srgbClr val="717377"/>
                </a:solidFill>
                <a:latin typeface="Pretendard Regular"/>
              </a:rPr>
              <a:t>또한 반려동물한테 위급상황 발생시 호텔에서 가장 가까운 동물 병원이 나오도록 설정하였습니다</a:t>
            </a:r>
            <a:r>
              <a:rPr lang="en-US" altLang="ko-KR" sz="2600" dirty="0">
                <a:solidFill>
                  <a:srgbClr val="717377"/>
                </a:solidFill>
                <a:latin typeface="Pretendard Regular"/>
              </a:rPr>
              <a:t>.</a:t>
            </a:r>
          </a:p>
          <a:p>
            <a:pPr lvl="0" algn="l">
              <a:lnSpc>
                <a:spcPct val="99600"/>
              </a:lnSpc>
            </a:pPr>
            <a:endParaRPr lang="en-US" sz="2600" b="0" i="0" u="none" strike="noStrike" dirty="0">
              <a:solidFill>
                <a:srgbClr val="717377"/>
              </a:solidFill>
              <a:latin typeface="Pretendard Regular"/>
            </a:endParaRPr>
          </a:p>
        </p:txBody>
      </p:sp>
      <p:sp>
        <p:nvSpPr>
          <p:cNvPr id="19" name="TextBox 13">
            <a:extLst>
              <a:ext uri="{FF2B5EF4-FFF2-40B4-BE49-F238E27FC236}">
                <a16:creationId xmlns:a16="http://schemas.microsoft.com/office/drawing/2014/main" id="{3B266283-FA91-437D-9A40-DCDD57C6A5C9}"/>
              </a:ext>
            </a:extLst>
          </p:cNvPr>
          <p:cNvSpPr txBox="1"/>
          <p:nvPr/>
        </p:nvSpPr>
        <p:spPr>
          <a:xfrm>
            <a:off x="9988550" y="2767954"/>
            <a:ext cx="71882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3000" b="0" i="0" u="none" strike="noStrike" dirty="0">
                <a:solidFill>
                  <a:srgbClr val="494A4E"/>
                </a:solidFill>
                <a:latin typeface="Pretendard Medium"/>
              </a:rPr>
              <a:t>지도 </a:t>
            </a:r>
            <a:r>
              <a:rPr lang="en-US" altLang="ko-KR" sz="3000" b="0" i="0" u="none" strike="noStrike" dirty="0">
                <a:solidFill>
                  <a:srgbClr val="494A4E"/>
                </a:solidFill>
                <a:latin typeface="Pretendard Medium"/>
              </a:rPr>
              <a:t>API </a:t>
            </a:r>
            <a:r>
              <a:rPr lang="ko-KR" altLang="en-US" sz="3000" b="0" i="0" u="none" strike="noStrike" dirty="0">
                <a:solidFill>
                  <a:srgbClr val="494A4E"/>
                </a:solidFill>
                <a:latin typeface="Pretendard Medium"/>
              </a:rPr>
              <a:t>사용</a:t>
            </a:r>
            <a:endParaRPr lang="en-US" sz="3000" b="0" i="0" u="none" strike="noStrike" dirty="0">
              <a:solidFill>
                <a:srgbClr val="494A4E"/>
              </a:solidFill>
              <a:latin typeface="Pretendard Medium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33008982-290E-4873-9DD0-636F86EF705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74609" y="935288"/>
            <a:ext cx="6510055" cy="3753053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A3A649F3-ACC1-483B-A3BF-062D3FAB8AC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71336" y="5022813"/>
            <a:ext cx="7055328" cy="2638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7339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173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31800"/>
            <a:ext cx="17360900" cy="9423400"/>
          </a:xfrm>
          <a:prstGeom prst="rect">
            <a:avLst/>
          </a:prstGeom>
          <a:effectLst>
            <a:outerShdw blurRad="1106733" dist="362644" dir="4020000">
              <a:srgbClr val="000000">
                <a:alpha val="50000"/>
              </a:srgbClr>
            </a:outerShdw>
          </a:effectLst>
        </p:spPr>
      </p:pic>
      <p:sp>
        <p:nvSpPr>
          <p:cNvPr id="3" name="TextBox 3"/>
          <p:cNvSpPr txBox="1"/>
          <p:nvPr/>
        </p:nvSpPr>
        <p:spPr>
          <a:xfrm>
            <a:off x="5067300" y="927100"/>
            <a:ext cx="81661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4000" b="0" i="0" u="none" strike="noStrike">
                <a:solidFill>
                  <a:srgbClr val="FFFFFF"/>
                </a:solidFill>
                <a:ea typeface="Pretendard Bold"/>
              </a:rPr>
              <a:t>목표를</a:t>
            </a:r>
            <a:r>
              <a:rPr lang="en-US" sz="4000" b="0" i="0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4000" b="0" i="0" u="none" strike="noStrike">
                <a:solidFill>
                  <a:srgbClr val="FFFFFF"/>
                </a:solidFill>
                <a:ea typeface="Pretendard Bold"/>
              </a:rPr>
              <a:t>설명하는</a:t>
            </a:r>
            <a:r>
              <a:rPr lang="en-US" sz="4000" b="0" i="0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4000" b="0" i="0" u="none" strike="noStrike">
                <a:solidFill>
                  <a:srgbClr val="FFFFFF"/>
                </a:solidFill>
                <a:ea typeface="Pretendard Bold"/>
              </a:rPr>
              <a:t>인포그래픽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800" y="1930400"/>
            <a:ext cx="5295900" cy="7340600"/>
          </a:xfrm>
          <a:prstGeom prst="rect">
            <a:avLst/>
          </a:prstGeom>
          <a:effectLst>
            <a:outerShdw blurRad="348986" dist="203640" dir="4020000">
              <a:srgbClr val="000000">
                <a:alpha val="30000"/>
              </a:srgbClr>
            </a:outerShdw>
          </a:effectLst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6700" y="1930400"/>
            <a:ext cx="10731500" cy="3479800"/>
          </a:xfrm>
          <a:prstGeom prst="rect">
            <a:avLst/>
          </a:prstGeom>
          <a:effectLst>
            <a:outerShdw blurRad="226448" dist="133936" dir="4020000">
              <a:srgbClr val="000000">
                <a:alpha val="20000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6700" y="5778500"/>
            <a:ext cx="10731500" cy="3479800"/>
          </a:xfrm>
          <a:prstGeom prst="rect">
            <a:avLst/>
          </a:prstGeom>
          <a:effectLst>
            <a:outerShdw blurRad="226448" dist="133936" dir="4020000">
              <a:srgbClr val="000000">
                <a:alpha val="20000"/>
              </a:srgbClr>
            </a:outerShdw>
          </a:effectLst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5200" y="5207000"/>
            <a:ext cx="774700" cy="7747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99100" y="660400"/>
            <a:ext cx="7289800" cy="4445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9800" y="774700"/>
            <a:ext cx="228600" cy="2286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08100" y="774700"/>
            <a:ext cx="228600" cy="2286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63700" y="774700"/>
            <a:ext cx="228600" cy="2286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106900" y="736600"/>
            <a:ext cx="228600" cy="2794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054600" y="2400300"/>
            <a:ext cx="571500" cy="5715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6845300" y="698500"/>
            <a:ext cx="45974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FFFFFF"/>
                </a:solidFill>
                <a:latin typeface="Pretendard Light"/>
              </a:rPr>
              <a:t>presentation_objective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562100" y="2413000"/>
            <a:ext cx="4152900" cy="622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3500" dirty="0">
                <a:solidFill>
                  <a:srgbClr val="FFFFFF"/>
                </a:solidFill>
                <a:ea typeface="Pretendard Bold"/>
              </a:rPr>
              <a:t>자체 평가</a:t>
            </a:r>
            <a:endParaRPr lang="ko-KR" sz="3500" b="0" i="0" u="none" strike="noStrike" dirty="0">
              <a:solidFill>
                <a:srgbClr val="FFFFFF"/>
              </a:solidFill>
              <a:ea typeface="Pretendard Bold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7289800" y="2413000"/>
            <a:ext cx="9817100" cy="622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3500" dirty="0">
                <a:solidFill>
                  <a:srgbClr val="000000"/>
                </a:solidFill>
                <a:ea typeface="Pretendard Bold"/>
              </a:rPr>
              <a:t>프로젝트를 하면서 잘했다고 생각하는 점</a:t>
            </a:r>
            <a:endParaRPr lang="ko-KR" sz="3500" b="0" i="0" u="none" strike="noStrike" dirty="0">
              <a:solidFill>
                <a:srgbClr val="000000"/>
              </a:solidFill>
              <a:ea typeface="Pretendard Bold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7234859" y="3314700"/>
            <a:ext cx="9791700" cy="1651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66000"/>
              </a:lnSpc>
              <a:buClr>
                <a:srgbClr val="717377"/>
              </a:buClr>
              <a:buFont typeface="Arial"/>
              <a:buChar char="●"/>
            </a:pPr>
            <a:r>
              <a:rPr lang="ko-KR" altLang="en-US" sz="2400" dirty="0">
                <a:solidFill>
                  <a:srgbClr val="717377"/>
                </a:solidFill>
                <a:latin typeface="Pretendard Regular"/>
                <a:ea typeface="Pretendard Regular"/>
              </a:rPr>
              <a:t>완성하고 싶었던 필수 기능인 달력</a:t>
            </a:r>
            <a:r>
              <a:rPr lang="en-US" altLang="ko-KR" sz="2400" dirty="0">
                <a:solidFill>
                  <a:srgbClr val="717377"/>
                </a:solidFill>
                <a:latin typeface="Pretendard Regular"/>
                <a:ea typeface="Pretendard Regular"/>
              </a:rPr>
              <a:t>API, 1:1</a:t>
            </a:r>
            <a:r>
              <a:rPr lang="ko-KR" altLang="en-US" sz="2400" dirty="0">
                <a:solidFill>
                  <a:srgbClr val="717377"/>
                </a:solidFill>
                <a:latin typeface="Pretendard Regular"/>
                <a:ea typeface="Pretendard Regular"/>
              </a:rPr>
              <a:t>채팅</a:t>
            </a:r>
            <a:r>
              <a:rPr lang="en-US" altLang="ko-KR" sz="2400" dirty="0">
                <a:solidFill>
                  <a:srgbClr val="717377"/>
                </a:solidFill>
                <a:latin typeface="Pretendard Regular"/>
                <a:ea typeface="Pretendard Regular"/>
              </a:rPr>
              <a:t>, </a:t>
            </a:r>
            <a:r>
              <a:rPr lang="ko-KR" altLang="en-US" sz="2400" dirty="0" err="1">
                <a:solidFill>
                  <a:srgbClr val="717377"/>
                </a:solidFill>
                <a:latin typeface="Pretendard Regular"/>
                <a:ea typeface="Pretendard Regular"/>
              </a:rPr>
              <a:t>챗봇</a:t>
            </a:r>
            <a:r>
              <a:rPr lang="ko-KR" altLang="en-US" sz="2400" dirty="0">
                <a:solidFill>
                  <a:srgbClr val="717377"/>
                </a:solidFill>
                <a:latin typeface="Pretendard Regular"/>
                <a:ea typeface="Pretendard Regular"/>
              </a:rPr>
              <a:t> 등 기능을 완성함</a:t>
            </a:r>
            <a:endParaRPr lang="en-US" sz="2400" b="0" i="0" u="none" strike="noStrike" dirty="0">
              <a:solidFill>
                <a:srgbClr val="717377"/>
              </a:solidFill>
              <a:latin typeface="Pretendard Regular"/>
            </a:endParaRPr>
          </a:p>
          <a:p>
            <a:pPr marL="342900" lvl="0" indent="-342900" algn="l">
              <a:lnSpc>
                <a:spcPct val="166000"/>
              </a:lnSpc>
              <a:buClr>
                <a:srgbClr val="717377"/>
              </a:buClr>
              <a:buFont typeface="Arial"/>
              <a:buChar char="●"/>
            </a:pPr>
            <a:r>
              <a:rPr lang="en-US" sz="2400" dirty="0">
                <a:solidFill>
                  <a:srgbClr val="717377"/>
                </a:solidFill>
                <a:latin typeface="Pretendard Regular"/>
                <a:ea typeface="Pretendard Regular"/>
              </a:rPr>
              <a:t>DB</a:t>
            </a:r>
            <a:r>
              <a:rPr lang="ko-KR" altLang="en-US" sz="2400" dirty="0">
                <a:solidFill>
                  <a:srgbClr val="717377"/>
                </a:solidFill>
                <a:latin typeface="Pretendard Regular"/>
                <a:ea typeface="Pretendard Regular"/>
              </a:rPr>
              <a:t>에 필요한 정보만 입력하여 리소스를 효율적으로 사용</a:t>
            </a:r>
            <a:endParaRPr lang="en-US" sz="2400" b="0" i="0" u="none" strike="noStrike" dirty="0">
              <a:solidFill>
                <a:srgbClr val="717377"/>
              </a:solidFill>
              <a:latin typeface="Pretendard Regular"/>
            </a:endParaRPr>
          </a:p>
          <a:p>
            <a:pPr lvl="0" algn="l">
              <a:lnSpc>
                <a:spcPct val="166000"/>
              </a:lnSpc>
              <a:buClr>
                <a:srgbClr val="717377"/>
              </a:buClr>
            </a:pPr>
            <a:endParaRPr lang="ko-KR" sz="2400" b="0" i="0" u="none" strike="noStrike" dirty="0">
              <a:solidFill>
                <a:srgbClr val="717377"/>
              </a:solidFill>
              <a:ea typeface="Pretendard Regular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7353300" y="6261100"/>
            <a:ext cx="9817100" cy="622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3500" dirty="0">
                <a:solidFill>
                  <a:srgbClr val="000000"/>
                </a:solidFill>
                <a:ea typeface="Pretendard Bold"/>
              </a:rPr>
              <a:t>프로젝트를 하면서 부족하다고 생각하는 점</a:t>
            </a:r>
            <a:endParaRPr lang="ko-KR" sz="3500" b="0" i="0" u="none" strike="noStrike" dirty="0">
              <a:solidFill>
                <a:srgbClr val="000000"/>
              </a:solidFill>
              <a:ea typeface="Pretendard Bold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7353300" y="7162800"/>
            <a:ext cx="9791700" cy="1790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66000"/>
              </a:lnSpc>
              <a:buClr>
                <a:srgbClr val="717377"/>
              </a:buClr>
              <a:buFont typeface="Arial"/>
              <a:buChar char="●"/>
            </a:pPr>
            <a:r>
              <a:rPr lang="ko-KR" altLang="en-US" sz="2400" dirty="0">
                <a:solidFill>
                  <a:srgbClr val="717377"/>
                </a:solidFill>
                <a:latin typeface="Pretendard Regular"/>
                <a:ea typeface="Pretendard Regular"/>
              </a:rPr>
              <a:t>기능의 완성의 중점을 두다 보니 디자인에서 아쉬운 것들이 많았다</a:t>
            </a:r>
            <a:r>
              <a:rPr lang="en-US" altLang="ko-KR" sz="2400" dirty="0">
                <a:solidFill>
                  <a:srgbClr val="717377"/>
                </a:solidFill>
                <a:latin typeface="Pretendard Regular"/>
                <a:ea typeface="Pretendard Regular"/>
              </a:rPr>
              <a:t>.</a:t>
            </a:r>
            <a:endParaRPr lang="en-US" sz="2400" b="0" i="0" u="none" strike="noStrike" dirty="0">
              <a:solidFill>
                <a:srgbClr val="717377"/>
              </a:solidFill>
              <a:latin typeface="Pretendard Regular"/>
            </a:endParaRPr>
          </a:p>
          <a:p>
            <a:pPr marL="342900" lvl="0" indent="-342900" algn="l">
              <a:lnSpc>
                <a:spcPct val="166000"/>
              </a:lnSpc>
              <a:buClr>
                <a:srgbClr val="717377"/>
              </a:buClr>
              <a:buFont typeface="Arial"/>
              <a:buChar char="●"/>
            </a:pPr>
            <a:r>
              <a:rPr lang="ko-KR" altLang="en-US" sz="2400" dirty="0">
                <a:solidFill>
                  <a:srgbClr val="717377"/>
                </a:solidFill>
                <a:latin typeface="Pretendard Regular"/>
                <a:ea typeface="Pretendard Regular"/>
              </a:rPr>
              <a:t>아직 구현되지 않은 기능이 일부 남아 있음</a:t>
            </a:r>
            <a:endParaRPr lang="en-US" sz="2400" b="0" i="0" u="none" strike="noStrike" dirty="0">
              <a:solidFill>
                <a:srgbClr val="717377"/>
              </a:solidFill>
              <a:latin typeface="Pretendard Regular"/>
            </a:endParaRPr>
          </a:p>
          <a:p>
            <a:pPr marL="342900" lvl="0" indent="-342900" algn="l">
              <a:lnSpc>
                <a:spcPct val="166000"/>
              </a:lnSpc>
              <a:buClr>
                <a:srgbClr val="717377"/>
              </a:buClr>
              <a:buFont typeface="Arial"/>
              <a:buChar char="●"/>
            </a:pPr>
            <a:r>
              <a:rPr lang="ko-KR" altLang="en-US" sz="2400" b="0" i="0" u="none" strike="noStrike" dirty="0">
                <a:solidFill>
                  <a:srgbClr val="717377"/>
                </a:solidFill>
                <a:latin typeface="Pretendard Regular"/>
                <a:ea typeface="Pretendard Regular"/>
              </a:rPr>
              <a:t>테스트 중 발생하는 </a:t>
            </a:r>
            <a:r>
              <a:rPr lang="ko-KR" altLang="en-US" sz="2400" dirty="0">
                <a:solidFill>
                  <a:srgbClr val="717377"/>
                </a:solidFill>
                <a:latin typeface="Pretendard Regular"/>
                <a:ea typeface="Pretendard Regular"/>
              </a:rPr>
              <a:t>간헐적 에러</a:t>
            </a:r>
            <a:endParaRPr lang="en-US" sz="2400" b="0" i="0" u="none" strike="noStrike" dirty="0">
              <a:solidFill>
                <a:srgbClr val="717377"/>
              </a:solidFill>
              <a:latin typeface="Pretendard Regular"/>
            </a:endParaRPr>
          </a:p>
        </p:txBody>
      </p:sp>
      <p:graphicFrame>
        <p:nvGraphicFramePr>
          <p:cNvPr id="28" name="차트 27">
            <a:extLst>
              <a:ext uri="{FF2B5EF4-FFF2-40B4-BE49-F238E27FC236}">
                <a16:creationId xmlns:a16="http://schemas.microsoft.com/office/drawing/2014/main" id="{B95C29E1-E03E-4E8A-AD42-A47023F3932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54318136"/>
              </p:ext>
            </p:extLst>
          </p:nvPr>
        </p:nvGraphicFramePr>
        <p:xfrm>
          <a:off x="446709" y="3403600"/>
          <a:ext cx="6197600" cy="47371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3"/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173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294" y="438150"/>
            <a:ext cx="17360900" cy="9423400"/>
          </a:xfrm>
          <a:prstGeom prst="rect">
            <a:avLst/>
          </a:prstGeom>
          <a:effectLst>
            <a:outerShdw blurRad="1106733" dist="362644" dir="4020000">
              <a:srgbClr val="000000">
                <a:alpha val="50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294" y="406400"/>
            <a:ext cx="17360900" cy="901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9100" y="660400"/>
            <a:ext cx="7289800" cy="444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9800" y="774700"/>
            <a:ext cx="228600" cy="228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8100" y="774700"/>
            <a:ext cx="2286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63700" y="774700"/>
            <a:ext cx="228600" cy="228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106900" y="736600"/>
            <a:ext cx="228600" cy="279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71600" y="8102600"/>
            <a:ext cx="1003300" cy="8890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6845300" y="698500"/>
            <a:ext cx="45974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FFFFFF"/>
                </a:solidFill>
                <a:latin typeface="Pretendard Light"/>
              </a:rPr>
              <a:t>presentation_index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210300" y="3924300"/>
            <a:ext cx="2108200" cy="57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3200" b="0" i="0" u="none" strike="noStrike">
                <a:solidFill>
                  <a:srgbClr val="242629"/>
                </a:solidFill>
                <a:ea typeface="Pretendard Bold"/>
              </a:rPr>
              <a:t>목차</a:t>
            </a:r>
            <a:r>
              <a:rPr lang="en-US" sz="3200" b="0" i="0" u="none" strike="noStrike">
                <a:solidFill>
                  <a:srgbClr val="242629"/>
                </a:solidFill>
                <a:latin typeface="Pretendard Bold"/>
              </a:rPr>
              <a:t>1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737600" y="3924300"/>
            <a:ext cx="8788400" cy="57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3200" b="0" i="0" u="none" strike="noStrike" dirty="0">
                <a:solidFill>
                  <a:srgbClr val="494A4E"/>
                </a:solidFill>
                <a:latin typeface="Pretendard Medium"/>
              </a:rPr>
              <a:t>개발 동기</a:t>
            </a:r>
            <a:endParaRPr lang="en-US" sz="3200" b="0" i="0" u="none" strike="noStrike" dirty="0">
              <a:solidFill>
                <a:srgbClr val="494A4E"/>
              </a:solidFill>
              <a:latin typeface="Pretendard Medium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6210300" y="5041900"/>
            <a:ext cx="2108200" cy="57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3200" b="0" i="0" u="none" strike="noStrike">
                <a:solidFill>
                  <a:srgbClr val="242629"/>
                </a:solidFill>
                <a:ea typeface="Pretendard Bold"/>
              </a:rPr>
              <a:t>목차</a:t>
            </a:r>
            <a:r>
              <a:rPr lang="en-US" sz="3200" b="0" i="0" u="none" strike="noStrike">
                <a:solidFill>
                  <a:srgbClr val="242629"/>
                </a:solidFill>
                <a:latin typeface="Pretendard Bold"/>
              </a:rPr>
              <a:t>2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737600" y="5041900"/>
            <a:ext cx="8788400" cy="57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3200" b="0" i="0" u="none" strike="noStrike" dirty="0">
                <a:solidFill>
                  <a:srgbClr val="494A4E"/>
                </a:solidFill>
                <a:latin typeface="Pretendard Medium"/>
              </a:rPr>
              <a:t>다른 사이트와의 차이점</a:t>
            </a:r>
            <a:endParaRPr lang="en-US" sz="3200" b="0" i="0" u="none" strike="noStrike" dirty="0">
              <a:solidFill>
                <a:srgbClr val="494A4E"/>
              </a:solidFill>
              <a:latin typeface="Pretendard Medium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6210300" y="6159500"/>
            <a:ext cx="2108200" cy="57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3200" b="0" i="0" u="none" strike="noStrike">
                <a:solidFill>
                  <a:srgbClr val="242629"/>
                </a:solidFill>
                <a:ea typeface="Pretendard Bold"/>
              </a:rPr>
              <a:t>목차</a:t>
            </a:r>
            <a:r>
              <a:rPr lang="en-US" sz="3200" b="0" i="0" u="none" strike="noStrike">
                <a:solidFill>
                  <a:srgbClr val="242629"/>
                </a:solidFill>
                <a:latin typeface="Pretendard Bold"/>
              </a:rPr>
              <a:t>3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737600" y="6159500"/>
            <a:ext cx="8788400" cy="57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3200" b="0" i="0" u="none" strike="noStrike" dirty="0">
                <a:solidFill>
                  <a:srgbClr val="494A4E"/>
                </a:solidFill>
                <a:latin typeface="Pretendard Medium"/>
              </a:rPr>
              <a:t>프로젝트 진행 기간</a:t>
            </a:r>
            <a:r>
              <a:rPr lang="en-US" altLang="ko-KR" sz="3200" dirty="0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altLang="en-US" sz="3200" dirty="0">
                <a:solidFill>
                  <a:srgbClr val="494A4E"/>
                </a:solidFill>
                <a:latin typeface="Pretendard Medium"/>
              </a:rPr>
              <a:t>및 개발 환경</a:t>
            </a:r>
            <a:endParaRPr lang="en-US" sz="3200" b="0" i="0" u="none" strike="noStrike" dirty="0">
              <a:solidFill>
                <a:srgbClr val="494A4E"/>
              </a:solidFill>
              <a:latin typeface="Pretendard Medium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6210300" y="7277100"/>
            <a:ext cx="2108200" cy="57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3200" b="0" i="0" u="none" strike="noStrike">
                <a:solidFill>
                  <a:srgbClr val="242629"/>
                </a:solidFill>
                <a:ea typeface="Pretendard Bold"/>
              </a:rPr>
              <a:t>목차</a:t>
            </a:r>
            <a:r>
              <a:rPr lang="en-US" sz="3200" b="0" i="0" u="none" strike="noStrike">
                <a:solidFill>
                  <a:srgbClr val="242629"/>
                </a:solidFill>
                <a:latin typeface="Pretendard Bold"/>
              </a:rPr>
              <a:t>4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8737600" y="7277100"/>
            <a:ext cx="8788400" cy="57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endParaRPr lang="en-US" sz="3200" b="0" i="0" u="none" strike="noStrike" dirty="0">
              <a:solidFill>
                <a:srgbClr val="494A4E"/>
              </a:solidFill>
              <a:latin typeface="Pretendard Medium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6210300" y="8407400"/>
            <a:ext cx="2108200" cy="57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3200" b="0" i="0" u="none" strike="noStrike">
                <a:solidFill>
                  <a:srgbClr val="242629"/>
                </a:solidFill>
                <a:ea typeface="Pretendard Bold"/>
              </a:rPr>
              <a:t>목차</a:t>
            </a:r>
            <a:r>
              <a:rPr lang="en-US" sz="3200" b="0" i="0" u="none" strike="noStrike">
                <a:solidFill>
                  <a:srgbClr val="242629"/>
                </a:solidFill>
                <a:latin typeface="Pretendard Bold"/>
              </a:rPr>
              <a:t>5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8737600" y="8407400"/>
            <a:ext cx="8788400" cy="57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3200" b="0" i="0" u="none" strike="noStrike" dirty="0">
                <a:solidFill>
                  <a:srgbClr val="494A4E"/>
                </a:solidFill>
                <a:latin typeface="Pretendard Medium"/>
              </a:rPr>
              <a:t>기술 상세 및 자체 평가</a:t>
            </a:r>
            <a:endParaRPr lang="en-US" sz="3200" b="0" i="0" u="none" strike="noStrike" dirty="0">
              <a:solidFill>
                <a:srgbClr val="494A4E"/>
              </a:solidFill>
              <a:latin typeface="Pretendard Medium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320800" y="2019300"/>
            <a:ext cx="3695700" cy="800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4500" b="0" i="0" u="none" strike="noStrike">
                <a:solidFill>
                  <a:srgbClr val="C2C2C2"/>
                </a:solidFill>
                <a:latin typeface="Pretendard Medium"/>
              </a:rPr>
              <a:t>INDEX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320800" y="2730500"/>
            <a:ext cx="3810000" cy="1600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9000" b="0" i="0" u="none" strike="noStrike">
                <a:solidFill>
                  <a:srgbClr val="000000"/>
                </a:solidFill>
                <a:ea typeface="Pretendard Bold"/>
              </a:rPr>
              <a:t>목차</a:t>
            </a:r>
          </a:p>
        </p:txBody>
      </p:sp>
      <p:sp>
        <p:nvSpPr>
          <p:cNvPr id="23" name="TextBox 16">
            <a:extLst>
              <a:ext uri="{FF2B5EF4-FFF2-40B4-BE49-F238E27FC236}">
                <a16:creationId xmlns:a16="http://schemas.microsoft.com/office/drawing/2014/main" id="{CF56F1CB-7C7B-4CFE-82EC-CD2D37EA2C73}"/>
              </a:ext>
            </a:extLst>
          </p:cNvPr>
          <p:cNvSpPr txBox="1"/>
          <p:nvPr/>
        </p:nvSpPr>
        <p:spPr>
          <a:xfrm>
            <a:off x="8648032" y="7289800"/>
            <a:ext cx="8788400" cy="57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3200" b="0" i="0" u="none" strike="noStrike" dirty="0">
                <a:solidFill>
                  <a:srgbClr val="494A4E"/>
                </a:solidFill>
                <a:latin typeface="Pretendard Medium"/>
              </a:rPr>
              <a:t>프로젝트 구성 및 역할</a:t>
            </a:r>
            <a:endParaRPr lang="en-US" sz="3200" b="0" i="0" u="none" strike="noStrike" dirty="0">
              <a:solidFill>
                <a:srgbClr val="494A4E"/>
              </a:solidFill>
              <a:latin typeface="Pretendard Medium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31800"/>
            <a:ext cx="17360900" cy="9423400"/>
          </a:xfrm>
          <a:prstGeom prst="rect">
            <a:avLst/>
          </a:prstGeom>
          <a:effectLst>
            <a:outerShdw blurRad="1106733" dist="362644" dir="4020000">
              <a:srgbClr val="000000">
                <a:alpha val="50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9100" y="660400"/>
            <a:ext cx="7289800" cy="444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9800" y="774700"/>
            <a:ext cx="228600" cy="228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8100" y="774700"/>
            <a:ext cx="2286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63700" y="774700"/>
            <a:ext cx="228600" cy="228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106900" y="736600"/>
            <a:ext cx="228600" cy="279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9800" y="4114800"/>
            <a:ext cx="16395700" cy="5143500"/>
          </a:xfrm>
          <a:prstGeom prst="rect">
            <a:avLst/>
          </a:prstGeom>
          <a:effectLst>
            <a:outerShdw blurRad="493242" dist="197671" dir="4020000">
              <a:srgbClr val="000000">
                <a:alpha val="20000"/>
              </a:srgbClr>
            </a:outerShdw>
          </a:effectLst>
        </p:spPr>
      </p:pic>
      <p:sp>
        <p:nvSpPr>
          <p:cNvPr id="10" name="TextBox 10"/>
          <p:cNvSpPr txBox="1"/>
          <p:nvPr/>
        </p:nvSpPr>
        <p:spPr>
          <a:xfrm>
            <a:off x="6845300" y="698500"/>
            <a:ext cx="45974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2000" b="0" i="0" u="none" strike="noStrike" dirty="0">
                <a:solidFill>
                  <a:srgbClr val="FFFFFF"/>
                </a:solidFill>
                <a:latin typeface="Pretendard Light"/>
              </a:rPr>
              <a:t>일석 </a:t>
            </a:r>
            <a:r>
              <a:rPr lang="en-US" altLang="ko-KR" sz="2000" b="0" i="0" u="none" strike="noStrike" dirty="0">
                <a:solidFill>
                  <a:srgbClr val="FFFFFF"/>
                </a:solidFill>
                <a:latin typeface="Pretendard Light"/>
              </a:rPr>
              <a:t>1</a:t>
            </a:r>
            <a:r>
              <a:rPr lang="ko-KR" altLang="en-US" sz="2000" b="0" i="0" u="none" strike="noStrike" dirty="0">
                <a:solidFill>
                  <a:srgbClr val="FFFFFF"/>
                </a:solidFill>
                <a:latin typeface="Pretendard Light"/>
              </a:rPr>
              <a:t>조</a:t>
            </a:r>
            <a:endParaRPr lang="en-US" sz="2000" b="0" i="0" u="none" strike="noStrike" dirty="0">
              <a:solidFill>
                <a:srgbClr val="FFFFFF"/>
              </a:solidFill>
              <a:latin typeface="Pretendard Light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5334000" y="2108200"/>
            <a:ext cx="76200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altLang="en-US" sz="4000" b="0" i="0" u="none" strike="noStrike" dirty="0">
                <a:solidFill>
                  <a:srgbClr val="000000"/>
                </a:solidFill>
                <a:ea typeface="Pretendard Bold"/>
              </a:rPr>
              <a:t>개발 동기</a:t>
            </a:r>
            <a:endParaRPr lang="ko-KR" sz="4000" b="0" i="0" u="none" strike="noStrike" dirty="0">
              <a:solidFill>
                <a:srgbClr val="000000"/>
              </a:solidFill>
              <a:ea typeface="Pretendard 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016000" y="3263900"/>
            <a:ext cx="162433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altLang="en-US" sz="3000" b="0" i="0" u="none" strike="noStrike" dirty="0">
                <a:solidFill>
                  <a:srgbClr val="494A4E"/>
                </a:solidFill>
                <a:latin typeface="Pretendard Medium"/>
              </a:rPr>
              <a:t>저희 프로젝트는 이렇게 시작됐어요</a:t>
            </a:r>
            <a:r>
              <a:rPr lang="en-US" altLang="ko-KR" sz="3000" b="0" i="0" u="none" strike="noStrike" dirty="0">
                <a:solidFill>
                  <a:srgbClr val="494A4E"/>
                </a:solidFill>
                <a:latin typeface="Pretendard Medium"/>
              </a:rPr>
              <a:t>!</a:t>
            </a:r>
            <a:endParaRPr lang="en-US" sz="3000" b="0" i="0" u="none" strike="noStrike" dirty="0">
              <a:solidFill>
                <a:srgbClr val="494A4E"/>
              </a:solidFill>
              <a:latin typeface="Pretendard Medium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460500" y="4559300"/>
            <a:ext cx="15367000" cy="41656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ctr">
              <a:lnSpc>
                <a:spcPct val="124499"/>
              </a:lnSpc>
            </a:pPr>
            <a:r>
              <a:rPr lang="ko-KR" altLang="en-US" sz="2200" dirty="0">
                <a:solidFill>
                  <a:srgbClr val="717377"/>
                </a:solidFill>
                <a:latin typeface="Pretendard Regular"/>
              </a:rPr>
              <a:t>요즘 반려동물은 단순한 애완동물이 아니라</a:t>
            </a:r>
            <a:r>
              <a:rPr lang="en-US" altLang="ko-KR" sz="2200" dirty="0">
                <a:solidFill>
                  <a:srgbClr val="717377"/>
                </a:solidFill>
                <a:latin typeface="Pretendard Regular"/>
              </a:rPr>
              <a:t>, </a:t>
            </a:r>
            <a:r>
              <a:rPr lang="ko-KR" altLang="en-US" sz="2200" dirty="0">
                <a:solidFill>
                  <a:srgbClr val="717377"/>
                </a:solidFill>
                <a:latin typeface="Pretendard Regular"/>
              </a:rPr>
              <a:t>진짜 가족처럼 여겨지고 있어요</a:t>
            </a:r>
            <a:r>
              <a:rPr lang="en-US" altLang="ko-KR" sz="2200" dirty="0">
                <a:solidFill>
                  <a:srgbClr val="717377"/>
                </a:solidFill>
                <a:latin typeface="Pretendard Regular"/>
              </a:rPr>
              <a:t>. </a:t>
            </a:r>
          </a:p>
          <a:p>
            <a:pPr lvl="0" algn="ctr">
              <a:lnSpc>
                <a:spcPct val="124499"/>
              </a:lnSpc>
            </a:pPr>
            <a:r>
              <a:rPr lang="ko-KR" altLang="en-US" sz="2200" b="0" i="0" u="none" strike="noStrike" dirty="0">
                <a:solidFill>
                  <a:srgbClr val="717377"/>
                </a:solidFill>
                <a:latin typeface="Pretendard Regular"/>
              </a:rPr>
              <a:t>그래서 자연스럽게 반려동물을 위한 복지나 편의 서비스에 대한 관심과 수요도 점점 늘어나고 있습니다</a:t>
            </a:r>
            <a:r>
              <a:rPr lang="en-US" altLang="ko-KR" sz="2200" b="0" i="0" u="none" strike="noStrike" dirty="0">
                <a:solidFill>
                  <a:srgbClr val="717377"/>
                </a:solidFill>
                <a:latin typeface="Pretendard Regular"/>
              </a:rPr>
              <a:t>.</a:t>
            </a:r>
          </a:p>
          <a:p>
            <a:pPr lvl="0" algn="ctr">
              <a:lnSpc>
                <a:spcPct val="124499"/>
              </a:lnSpc>
            </a:pPr>
            <a:r>
              <a:rPr lang="ko-KR" altLang="en-US" sz="2200" dirty="0">
                <a:solidFill>
                  <a:srgbClr val="717377"/>
                </a:solidFill>
                <a:latin typeface="Pretendard Regular"/>
              </a:rPr>
              <a:t>그런데 기존 애견호텔 서비스를 보면</a:t>
            </a:r>
            <a:r>
              <a:rPr lang="en-US" altLang="ko-KR" sz="2200" dirty="0">
                <a:solidFill>
                  <a:srgbClr val="717377"/>
                </a:solidFill>
                <a:latin typeface="Pretendard Regular"/>
              </a:rPr>
              <a:t>, </a:t>
            </a:r>
            <a:r>
              <a:rPr lang="ko-KR" altLang="en-US" sz="2200" dirty="0">
                <a:solidFill>
                  <a:srgbClr val="717377"/>
                </a:solidFill>
                <a:latin typeface="Pretendard Regular"/>
              </a:rPr>
              <a:t>그냥 숙박이나 기본 </a:t>
            </a:r>
            <a:r>
              <a:rPr lang="ko-KR" altLang="en-US" sz="2200" dirty="0" err="1">
                <a:solidFill>
                  <a:srgbClr val="717377"/>
                </a:solidFill>
                <a:latin typeface="Pretendard Regular"/>
              </a:rPr>
              <a:t>케어정도만</a:t>
            </a:r>
            <a:r>
              <a:rPr lang="ko-KR" altLang="en-US" sz="2200" dirty="0">
                <a:solidFill>
                  <a:srgbClr val="717377"/>
                </a:solidFill>
                <a:latin typeface="Pretendard Regular"/>
              </a:rPr>
              <a:t> 제공해서 다양한 고객들의 니즈를 만족시키기엔</a:t>
            </a:r>
            <a:r>
              <a:rPr lang="en-US" altLang="ko-KR" sz="2200" dirty="0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altLang="en-US" sz="2200" dirty="0">
                <a:solidFill>
                  <a:srgbClr val="717377"/>
                </a:solidFill>
                <a:latin typeface="Pretendard Regular"/>
              </a:rPr>
              <a:t>좀 아쉬운 부분이 많았습니다</a:t>
            </a:r>
            <a:r>
              <a:rPr lang="en-US" altLang="ko-KR" sz="2200" dirty="0">
                <a:solidFill>
                  <a:srgbClr val="717377"/>
                </a:solidFill>
                <a:latin typeface="Pretendard Regular"/>
              </a:rPr>
              <a:t>.</a:t>
            </a:r>
          </a:p>
          <a:p>
            <a:pPr lvl="0" algn="ctr">
              <a:lnSpc>
                <a:spcPct val="124499"/>
              </a:lnSpc>
            </a:pPr>
            <a:r>
              <a:rPr lang="ko-KR" altLang="en-US" sz="2200" dirty="0">
                <a:solidFill>
                  <a:srgbClr val="717377"/>
                </a:solidFill>
                <a:latin typeface="Pretendard Regular"/>
              </a:rPr>
              <a:t>그래서 </a:t>
            </a:r>
            <a:r>
              <a:rPr lang="en-US" altLang="ko-KR" sz="2200" b="1" dirty="0">
                <a:latin typeface="Pretendard Regular"/>
              </a:rPr>
              <a:t>“</a:t>
            </a:r>
            <a:r>
              <a:rPr lang="ko-KR" altLang="en-US" sz="2200" b="1" dirty="0">
                <a:latin typeface="Pretendard Regular"/>
              </a:rPr>
              <a:t>사람과 반려동물이 모두 만족할 수 있는</a:t>
            </a:r>
            <a:r>
              <a:rPr lang="en-US" altLang="ko-KR" sz="2200" b="1" dirty="0">
                <a:latin typeface="Pretendard Regular"/>
              </a:rPr>
              <a:t>, </a:t>
            </a:r>
            <a:r>
              <a:rPr lang="ko-KR" altLang="en-US" sz="2200" b="1" dirty="0">
                <a:latin typeface="Pretendard Regular"/>
              </a:rPr>
              <a:t>똑똑한 반려동물 </a:t>
            </a:r>
            <a:r>
              <a:rPr lang="ko-KR" altLang="en-US" sz="2200" b="1" dirty="0" err="1">
                <a:latin typeface="Pretendard Regular"/>
              </a:rPr>
              <a:t>플렛폼을</a:t>
            </a:r>
            <a:r>
              <a:rPr lang="ko-KR" altLang="en-US" sz="2200" b="1" dirty="0">
                <a:latin typeface="Pretendard Regular"/>
              </a:rPr>
              <a:t> 만들어보면 어떨까</a:t>
            </a:r>
            <a:r>
              <a:rPr lang="en-US" altLang="ko-KR" sz="2200" b="1" dirty="0">
                <a:latin typeface="Pretendard Regular"/>
              </a:rPr>
              <a:t>?” </a:t>
            </a:r>
            <a:r>
              <a:rPr lang="ko-KR" altLang="en-US" sz="2200" dirty="0">
                <a:solidFill>
                  <a:srgbClr val="717377"/>
                </a:solidFill>
                <a:latin typeface="Pretendard Regular"/>
              </a:rPr>
              <a:t>하는 생각으로</a:t>
            </a:r>
            <a:endParaRPr lang="en-US" altLang="ko-KR" sz="2200" dirty="0">
              <a:solidFill>
                <a:srgbClr val="717377"/>
              </a:solidFill>
              <a:latin typeface="Pretendard Regular"/>
            </a:endParaRPr>
          </a:p>
          <a:p>
            <a:pPr lvl="0" algn="ctr">
              <a:lnSpc>
                <a:spcPct val="124499"/>
              </a:lnSpc>
            </a:pPr>
            <a:r>
              <a:rPr lang="ko-KR" altLang="en-US" sz="2200" dirty="0">
                <a:solidFill>
                  <a:srgbClr val="717377"/>
                </a:solidFill>
                <a:latin typeface="Pretendard Regular"/>
              </a:rPr>
              <a:t>이 프로젝트를 시작하게 되었습니다</a:t>
            </a:r>
            <a:r>
              <a:rPr lang="en-US" altLang="ko-KR" sz="2200" dirty="0">
                <a:solidFill>
                  <a:srgbClr val="717377"/>
                </a:solidFill>
                <a:latin typeface="Pretendard Regular"/>
              </a:rPr>
              <a:t>.</a:t>
            </a:r>
          </a:p>
          <a:p>
            <a:pPr lvl="0" algn="ctr">
              <a:lnSpc>
                <a:spcPct val="124499"/>
              </a:lnSpc>
            </a:pPr>
            <a:endParaRPr lang="en-US" altLang="ko-KR" sz="2200" dirty="0">
              <a:solidFill>
                <a:srgbClr val="717377"/>
              </a:solidFill>
              <a:latin typeface="Pretendard Regular"/>
            </a:endParaRPr>
          </a:p>
          <a:p>
            <a:pPr lvl="0" algn="ctr">
              <a:lnSpc>
                <a:spcPct val="124499"/>
              </a:lnSpc>
            </a:pPr>
            <a:endParaRPr lang="en-US" altLang="ko-KR" sz="2200" dirty="0">
              <a:solidFill>
                <a:srgbClr val="717377"/>
              </a:solidFill>
              <a:latin typeface="Pretendard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4269622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173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31800"/>
            <a:ext cx="17360900" cy="9423400"/>
          </a:xfrm>
          <a:prstGeom prst="rect">
            <a:avLst/>
          </a:prstGeom>
          <a:effectLst>
            <a:outerShdw blurRad="1106733" dist="362644" dir="4020000">
              <a:srgbClr val="000000">
                <a:alpha val="50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9100" y="660400"/>
            <a:ext cx="7289800" cy="444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9800" y="774700"/>
            <a:ext cx="228600" cy="228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8100" y="774700"/>
            <a:ext cx="2286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63700" y="774700"/>
            <a:ext cx="228600" cy="228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106900" y="736600"/>
            <a:ext cx="228600" cy="279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9800" y="4114800"/>
            <a:ext cx="16395700" cy="5143500"/>
          </a:xfrm>
          <a:prstGeom prst="rect">
            <a:avLst/>
          </a:prstGeom>
          <a:effectLst>
            <a:outerShdw blurRad="493242" dist="197671" dir="4020000">
              <a:srgbClr val="000000">
                <a:alpha val="20000"/>
              </a:srgbClr>
            </a:outerShdw>
          </a:effectLst>
        </p:spPr>
      </p:pic>
      <p:sp>
        <p:nvSpPr>
          <p:cNvPr id="10" name="TextBox 10"/>
          <p:cNvSpPr txBox="1"/>
          <p:nvPr/>
        </p:nvSpPr>
        <p:spPr>
          <a:xfrm>
            <a:off x="6845300" y="698500"/>
            <a:ext cx="45974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2000" dirty="0">
                <a:solidFill>
                  <a:srgbClr val="FFFFFF"/>
                </a:solidFill>
                <a:latin typeface="Pretendard Light"/>
              </a:rPr>
              <a:t>일석 </a:t>
            </a:r>
            <a:r>
              <a:rPr lang="en-US" altLang="ko-KR" sz="2000" dirty="0">
                <a:solidFill>
                  <a:srgbClr val="FFFFFF"/>
                </a:solidFill>
                <a:latin typeface="Pretendard Light"/>
              </a:rPr>
              <a:t>1</a:t>
            </a:r>
            <a:r>
              <a:rPr lang="ko-KR" altLang="en-US" sz="2000" dirty="0">
                <a:solidFill>
                  <a:srgbClr val="FFFFFF"/>
                </a:solidFill>
                <a:latin typeface="Pretendard Light"/>
              </a:rPr>
              <a:t>조</a:t>
            </a:r>
            <a:endParaRPr lang="en-US" sz="2000" b="0" i="0" u="none" strike="noStrike" dirty="0">
              <a:solidFill>
                <a:srgbClr val="FFFFFF"/>
              </a:solidFill>
              <a:latin typeface="Pretendard Light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5334000" y="2108200"/>
            <a:ext cx="76200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altLang="en-US" sz="4000" b="0" i="0" u="none" strike="noStrike" dirty="0">
                <a:solidFill>
                  <a:srgbClr val="000000"/>
                </a:solidFill>
                <a:ea typeface="Pretendard Bold"/>
              </a:rPr>
              <a:t>다른 사이트와 차별화 된 내용</a:t>
            </a:r>
            <a:endParaRPr lang="ko-KR" sz="4000" b="0" i="0" u="none" strike="noStrike" dirty="0">
              <a:solidFill>
                <a:srgbClr val="000000"/>
              </a:solidFill>
              <a:ea typeface="Pretendard 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016000" y="3263900"/>
            <a:ext cx="162433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endParaRPr lang="en-US" sz="3000" b="0" i="0" u="none" strike="noStrike" dirty="0">
              <a:solidFill>
                <a:srgbClr val="494A4E"/>
              </a:solidFill>
              <a:latin typeface="Pretendard Medium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460500" y="4559300"/>
            <a:ext cx="15367000" cy="41656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marL="457200" lvl="0" indent="-457200">
              <a:lnSpc>
                <a:spcPct val="124499"/>
              </a:lnSpc>
              <a:buAutoNum type="arabicPeriod"/>
            </a:pPr>
            <a:r>
              <a:rPr lang="ko-KR" altLang="en-US" sz="2000" b="1" dirty="0">
                <a:latin typeface="Pretendard Regular"/>
              </a:rPr>
              <a:t>위치 기반 맞춤 서비스 </a:t>
            </a:r>
            <a:r>
              <a:rPr lang="en-US" altLang="ko-KR" sz="2000" dirty="0">
                <a:solidFill>
                  <a:srgbClr val="717377"/>
                </a:solidFill>
                <a:latin typeface="Pretendard Regular"/>
              </a:rPr>
              <a:t>: </a:t>
            </a:r>
            <a:r>
              <a:rPr lang="ko-KR" altLang="en-US" sz="2000" dirty="0">
                <a:solidFill>
                  <a:srgbClr val="717377"/>
                </a:solidFill>
                <a:latin typeface="Pretendard Regular"/>
              </a:rPr>
              <a:t>근처의 반려동물 관련 병원 위치를 제공하여 편의성을 높이고 비상 </a:t>
            </a:r>
            <a:r>
              <a:rPr lang="ko-KR" altLang="en-US" sz="2000" dirty="0" err="1">
                <a:solidFill>
                  <a:srgbClr val="717377"/>
                </a:solidFill>
                <a:latin typeface="Pretendard Regular"/>
              </a:rPr>
              <a:t>상황시</a:t>
            </a:r>
            <a:r>
              <a:rPr lang="ko-KR" altLang="en-US" sz="2000" dirty="0">
                <a:solidFill>
                  <a:srgbClr val="717377"/>
                </a:solidFill>
                <a:latin typeface="Pretendard Regular"/>
              </a:rPr>
              <a:t> 대처에 수월하게 함</a:t>
            </a:r>
            <a:r>
              <a:rPr lang="en-US" altLang="ko-KR" sz="2000" dirty="0">
                <a:solidFill>
                  <a:srgbClr val="717377"/>
                </a:solidFill>
                <a:latin typeface="Pretendard Regular"/>
              </a:rPr>
              <a:t>.</a:t>
            </a:r>
          </a:p>
          <a:p>
            <a:pPr marL="457200" lvl="0" indent="-457200">
              <a:lnSpc>
                <a:spcPct val="124499"/>
              </a:lnSpc>
              <a:buAutoNum type="arabicPeriod"/>
            </a:pPr>
            <a:r>
              <a:rPr lang="ko-KR" altLang="en-US" sz="2000" b="1" i="0" u="none" strike="noStrike" dirty="0">
                <a:latin typeface="Pretendard Regular"/>
              </a:rPr>
              <a:t>예약 및 공유 관리 시스템 </a:t>
            </a:r>
            <a:r>
              <a:rPr lang="en-US" altLang="ko-KR" sz="2000" b="0" i="0" u="none" strike="noStrike" dirty="0">
                <a:solidFill>
                  <a:srgbClr val="717377"/>
                </a:solidFill>
                <a:latin typeface="Pretendard Regular"/>
              </a:rPr>
              <a:t>: </a:t>
            </a:r>
            <a:r>
              <a:rPr lang="ko-KR" altLang="en-US" sz="2000" dirty="0">
                <a:solidFill>
                  <a:srgbClr val="717377"/>
                </a:solidFill>
                <a:latin typeface="Pretendard Regular"/>
              </a:rPr>
              <a:t> 애견의 크기에 맞춰 호텔 객실 종류를 분류하여 개별화된 서비스를 지원</a:t>
            </a:r>
            <a:r>
              <a:rPr lang="en-US" altLang="ko-KR" sz="2000" dirty="0">
                <a:solidFill>
                  <a:srgbClr val="717377"/>
                </a:solidFill>
                <a:latin typeface="Pretendard Regular"/>
              </a:rPr>
              <a:t>.</a:t>
            </a:r>
          </a:p>
          <a:p>
            <a:pPr marL="457200" lvl="0" indent="-457200">
              <a:lnSpc>
                <a:spcPct val="124499"/>
              </a:lnSpc>
              <a:buAutoNum type="arabicPeriod"/>
            </a:pPr>
            <a:r>
              <a:rPr lang="en-US" altLang="ko-KR" sz="2000" b="1" dirty="0">
                <a:latin typeface="Pretendard Regular"/>
              </a:rPr>
              <a:t>AI</a:t>
            </a:r>
            <a:r>
              <a:rPr lang="ko-KR" altLang="en-US" sz="2000" b="1" dirty="0">
                <a:latin typeface="Pretendard Regular"/>
              </a:rPr>
              <a:t> 기반 </a:t>
            </a:r>
            <a:r>
              <a:rPr lang="en-US" altLang="ko-KR" sz="2000" b="1" dirty="0" err="1">
                <a:latin typeface="Pretendard Regular"/>
              </a:rPr>
              <a:t>ChatBot</a:t>
            </a:r>
            <a:r>
              <a:rPr lang="ko-KR" altLang="en-US" sz="2000" b="1" dirty="0">
                <a:latin typeface="Pretendard Regular"/>
              </a:rPr>
              <a:t> </a:t>
            </a:r>
            <a:r>
              <a:rPr lang="en-US" altLang="ko-KR" sz="2000" dirty="0">
                <a:solidFill>
                  <a:srgbClr val="717377"/>
                </a:solidFill>
                <a:latin typeface="Pretendard Regular"/>
              </a:rPr>
              <a:t>: AI </a:t>
            </a:r>
            <a:r>
              <a:rPr lang="en-US" altLang="ko-KR" sz="2000" dirty="0" err="1">
                <a:solidFill>
                  <a:srgbClr val="717377"/>
                </a:solidFill>
                <a:latin typeface="Pretendard Regular"/>
              </a:rPr>
              <a:t>ChatBot</a:t>
            </a:r>
            <a:r>
              <a:rPr lang="ko-KR" altLang="en-US" sz="2000" dirty="0">
                <a:solidFill>
                  <a:srgbClr val="717377"/>
                </a:solidFill>
                <a:latin typeface="Pretendard Regular"/>
              </a:rPr>
              <a:t> 으로 고객의 자주 묻는 질문에 실시간 으로 응답하여 빠르고 편리하게 정보를 얻을 수 있음</a:t>
            </a:r>
            <a:r>
              <a:rPr lang="en-US" altLang="ko-KR" sz="2000" dirty="0">
                <a:solidFill>
                  <a:srgbClr val="717377"/>
                </a:solidFill>
                <a:latin typeface="Pretendard Regular"/>
              </a:rPr>
              <a:t>.</a:t>
            </a:r>
          </a:p>
          <a:p>
            <a:pPr marL="457200" lvl="0" indent="-457200">
              <a:lnSpc>
                <a:spcPct val="124499"/>
              </a:lnSpc>
              <a:buAutoNum type="arabicPeriod"/>
            </a:pPr>
            <a:r>
              <a:rPr lang="en-US" altLang="ko-KR" sz="2000" b="1" dirty="0">
                <a:latin typeface="Pretendard Regular"/>
              </a:rPr>
              <a:t>1:1 </a:t>
            </a:r>
            <a:r>
              <a:rPr lang="ko-KR" altLang="en-US" sz="2000" b="1" dirty="0">
                <a:latin typeface="Pretendard Regular"/>
              </a:rPr>
              <a:t>채팅 기능 </a:t>
            </a:r>
            <a:r>
              <a:rPr lang="en-US" altLang="ko-KR" sz="2000" dirty="0">
                <a:solidFill>
                  <a:srgbClr val="717377"/>
                </a:solidFill>
                <a:latin typeface="Pretendard Regular"/>
              </a:rPr>
              <a:t>: 1:1 </a:t>
            </a:r>
            <a:r>
              <a:rPr lang="ko-KR" altLang="en-US" sz="2000" dirty="0">
                <a:solidFill>
                  <a:srgbClr val="717377"/>
                </a:solidFill>
                <a:latin typeface="Pretendard Regular"/>
              </a:rPr>
              <a:t>채팅 기능을 통해 호텔 담당자와 실시간  상담이 가능하여 문제 해결에 효과적</a:t>
            </a:r>
            <a:r>
              <a:rPr lang="en-US" altLang="ko-KR" sz="2000" dirty="0">
                <a:solidFill>
                  <a:srgbClr val="717377"/>
                </a:solidFill>
                <a:latin typeface="Pretendard Regular"/>
              </a:rPr>
              <a:t>.</a:t>
            </a:r>
          </a:p>
          <a:p>
            <a:pPr marL="457200" lvl="0" indent="-457200">
              <a:lnSpc>
                <a:spcPct val="124499"/>
              </a:lnSpc>
              <a:buAutoNum type="arabicPeriod"/>
            </a:pPr>
            <a:r>
              <a:rPr lang="ko-KR" altLang="en-US" sz="2000" b="1" dirty="0">
                <a:latin typeface="Pretendard Regular"/>
              </a:rPr>
              <a:t>커뮤니티 및 사용자 리뷰 공유 </a:t>
            </a:r>
            <a:r>
              <a:rPr lang="en-US" altLang="ko-KR" sz="2000" dirty="0">
                <a:solidFill>
                  <a:srgbClr val="717377"/>
                </a:solidFill>
                <a:latin typeface="Pretendard Regular"/>
              </a:rPr>
              <a:t>: </a:t>
            </a:r>
            <a:r>
              <a:rPr lang="ko-KR" altLang="en-US" sz="2000" dirty="0">
                <a:solidFill>
                  <a:srgbClr val="717377"/>
                </a:solidFill>
                <a:latin typeface="Pretendard Regular"/>
              </a:rPr>
              <a:t>호텔 및 상품 리뷰를 남길 수 있게 하여 객관적인 정보를 얻고 신뢰도를 높이는 구조</a:t>
            </a:r>
            <a:endParaRPr lang="en-US" altLang="ko-KR" sz="2000" dirty="0">
              <a:solidFill>
                <a:srgbClr val="717377"/>
              </a:solidFill>
              <a:latin typeface="Pretendard Regular"/>
            </a:endParaRPr>
          </a:p>
          <a:p>
            <a:pPr lvl="0">
              <a:lnSpc>
                <a:spcPct val="124499"/>
              </a:lnSpc>
            </a:pPr>
            <a:endParaRPr lang="en-US" altLang="ko-KR" sz="2000" dirty="0">
              <a:solidFill>
                <a:srgbClr val="717377"/>
              </a:solidFill>
              <a:latin typeface="Pretendard Regular"/>
            </a:endParaRPr>
          </a:p>
          <a:p>
            <a:pPr lvl="0">
              <a:lnSpc>
                <a:spcPct val="124499"/>
              </a:lnSpc>
            </a:pPr>
            <a:endParaRPr lang="en-US" altLang="ko-KR" sz="2000" dirty="0">
              <a:solidFill>
                <a:srgbClr val="717377"/>
              </a:solidFill>
              <a:latin typeface="Pretendard Regular"/>
            </a:endParaRPr>
          </a:p>
          <a:p>
            <a:pPr lvl="0">
              <a:lnSpc>
                <a:spcPct val="124499"/>
              </a:lnSpc>
            </a:pPr>
            <a:r>
              <a:rPr lang="ko-KR" altLang="en-US" sz="2000" dirty="0">
                <a:solidFill>
                  <a:srgbClr val="717377"/>
                </a:solidFill>
                <a:latin typeface="Pretendard Regular"/>
              </a:rPr>
              <a:t> </a:t>
            </a:r>
            <a:endParaRPr lang="en-US" altLang="ko-KR" sz="2000" dirty="0">
              <a:solidFill>
                <a:srgbClr val="717377"/>
              </a:solidFill>
              <a:latin typeface="Pretendard Regular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227" y="431800"/>
            <a:ext cx="17360900" cy="9423400"/>
          </a:xfrm>
          <a:prstGeom prst="rect">
            <a:avLst/>
          </a:prstGeom>
          <a:effectLst>
            <a:outerShdw blurRad="1106733" dist="362644" dir="4020000">
              <a:srgbClr val="000000">
                <a:alpha val="50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9100" y="660400"/>
            <a:ext cx="7289800" cy="444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9800" y="774700"/>
            <a:ext cx="228600" cy="228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8100" y="774700"/>
            <a:ext cx="2286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63700" y="774700"/>
            <a:ext cx="228600" cy="228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106900" y="736600"/>
            <a:ext cx="228600" cy="279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9800" y="2362200"/>
            <a:ext cx="16395700" cy="6896100"/>
          </a:xfrm>
          <a:prstGeom prst="rect">
            <a:avLst/>
          </a:prstGeom>
          <a:effectLst>
            <a:outerShdw blurRad="493242" dist="197671" dir="4020000">
              <a:srgbClr val="000000">
                <a:alpha val="20000"/>
              </a:srgbClr>
            </a:outerShdw>
          </a:effectLst>
        </p:spPr>
      </p:pic>
      <p:sp>
        <p:nvSpPr>
          <p:cNvPr id="10" name="TextBox 10"/>
          <p:cNvSpPr txBox="1"/>
          <p:nvPr/>
        </p:nvSpPr>
        <p:spPr>
          <a:xfrm>
            <a:off x="6845300" y="698500"/>
            <a:ext cx="45974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2000" dirty="0">
                <a:solidFill>
                  <a:srgbClr val="FFFFFF"/>
                </a:solidFill>
                <a:latin typeface="Pretendard Light"/>
              </a:rPr>
              <a:t>일석 </a:t>
            </a:r>
            <a:r>
              <a:rPr lang="en-US" altLang="ko-KR" sz="2000" dirty="0">
                <a:solidFill>
                  <a:srgbClr val="FFFFFF"/>
                </a:solidFill>
                <a:latin typeface="Pretendard Light"/>
              </a:rPr>
              <a:t>1</a:t>
            </a:r>
            <a:r>
              <a:rPr lang="ko-KR" altLang="en-US" sz="2000" dirty="0">
                <a:solidFill>
                  <a:srgbClr val="FFFFFF"/>
                </a:solidFill>
                <a:latin typeface="Pretendard Light"/>
              </a:rPr>
              <a:t>조</a:t>
            </a:r>
            <a:endParaRPr lang="en-US" sz="2000" b="0" i="0" u="none" strike="noStrike" dirty="0">
              <a:solidFill>
                <a:srgbClr val="FFFFFF"/>
              </a:solidFill>
              <a:latin typeface="Pretendard Light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939800" y="1624495"/>
            <a:ext cx="6656805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altLang="en-US" sz="4000" b="0" i="0" u="none" strike="noStrike" dirty="0">
                <a:solidFill>
                  <a:srgbClr val="000000"/>
                </a:solidFill>
                <a:ea typeface="Pretendard Bold"/>
              </a:rPr>
              <a:t>프로젝트 진행 기간 </a:t>
            </a:r>
            <a:r>
              <a:rPr lang="ko-KR" altLang="en-US" sz="4000" dirty="0">
                <a:solidFill>
                  <a:srgbClr val="000000"/>
                </a:solidFill>
                <a:ea typeface="Pretendard Bold"/>
              </a:rPr>
              <a:t> </a:t>
            </a:r>
            <a:endParaRPr lang="ko-KR" sz="4000" b="0" i="0" u="none" strike="noStrike" dirty="0">
              <a:solidFill>
                <a:srgbClr val="000000"/>
              </a:solidFill>
              <a:ea typeface="Pretendard 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016000" y="3263900"/>
            <a:ext cx="162433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endParaRPr lang="en-US" sz="3000" b="0" i="0" u="none" strike="noStrike" dirty="0">
              <a:solidFill>
                <a:srgbClr val="494A4E"/>
              </a:solidFill>
              <a:latin typeface="Pretendard Medium"/>
            </a:endParaRPr>
          </a:p>
        </p:txBody>
      </p:sp>
      <p:graphicFrame>
        <p:nvGraphicFramePr>
          <p:cNvPr id="15" name="표 15">
            <a:extLst>
              <a:ext uri="{FF2B5EF4-FFF2-40B4-BE49-F238E27FC236}">
                <a16:creationId xmlns:a16="http://schemas.microsoft.com/office/drawing/2014/main" id="{D3AC2CAB-4571-43DB-8EE9-BAD0D2BBAE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1387483"/>
              </p:ext>
            </p:extLst>
          </p:nvPr>
        </p:nvGraphicFramePr>
        <p:xfrm>
          <a:off x="1028701" y="3298686"/>
          <a:ext cx="13449298" cy="5426213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320122">
                  <a:extLst>
                    <a:ext uri="{9D8B030D-6E8A-4147-A177-3AD203B41FA5}">
                      <a16:colId xmlns:a16="http://schemas.microsoft.com/office/drawing/2014/main" val="1427453406"/>
                    </a:ext>
                  </a:extLst>
                </a:gridCol>
                <a:gridCol w="3376392">
                  <a:extLst>
                    <a:ext uri="{9D8B030D-6E8A-4147-A177-3AD203B41FA5}">
                      <a16:colId xmlns:a16="http://schemas.microsoft.com/office/drawing/2014/main" val="1418326793"/>
                    </a:ext>
                  </a:extLst>
                </a:gridCol>
                <a:gridCol w="3376392">
                  <a:extLst>
                    <a:ext uri="{9D8B030D-6E8A-4147-A177-3AD203B41FA5}">
                      <a16:colId xmlns:a16="http://schemas.microsoft.com/office/drawing/2014/main" val="2199775228"/>
                    </a:ext>
                  </a:extLst>
                </a:gridCol>
                <a:gridCol w="3376392">
                  <a:extLst>
                    <a:ext uri="{9D8B030D-6E8A-4147-A177-3AD203B41FA5}">
                      <a16:colId xmlns:a16="http://schemas.microsoft.com/office/drawing/2014/main" val="3749397846"/>
                    </a:ext>
                  </a:extLst>
                </a:gridCol>
              </a:tblGrid>
              <a:tr h="6938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단 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기 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주요 내용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세부 작업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2652768"/>
                  </a:ext>
                </a:extLst>
              </a:tr>
              <a:tr h="1414296">
                <a:tc>
                  <a:txBody>
                    <a:bodyPr/>
                    <a:lstStyle/>
                    <a:p>
                      <a:pPr algn="ctr" latinLnBrk="1"/>
                      <a:endParaRPr lang="en-US" altLang="ko-KR" b="1" dirty="0"/>
                    </a:p>
                    <a:p>
                      <a:pPr algn="ctr" latinLnBrk="1"/>
                      <a:r>
                        <a:rPr lang="en-US" altLang="ko-KR" b="1" dirty="0"/>
                        <a:t>1 </a:t>
                      </a:r>
                      <a:r>
                        <a:rPr lang="ko-KR" altLang="en-US" b="1" dirty="0"/>
                        <a:t>단계 </a:t>
                      </a:r>
                      <a:r>
                        <a:rPr lang="en-US" altLang="ko-KR" b="1" dirty="0"/>
                        <a:t>: </a:t>
                      </a:r>
                      <a:r>
                        <a:rPr lang="ko-KR" altLang="en-US" b="1" dirty="0"/>
                        <a:t>기획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b="1" dirty="0"/>
                    </a:p>
                    <a:p>
                      <a:pPr algn="ctr" latinLnBrk="1"/>
                      <a:r>
                        <a:rPr lang="en-US" altLang="ko-KR" b="1" dirty="0"/>
                        <a:t>12/24 ~ 12/ 26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br>
                        <a:rPr lang="en-US" altLang="ko-KR" b="1" dirty="0"/>
                      </a:br>
                      <a:r>
                        <a:rPr lang="ko-KR" altLang="en-US" b="1" dirty="0"/>
                        <a:t>프로젝트 기획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b="1" dirty="0"/>
                        <a:t>요구사항 정의</a:t>
                      </a:r>
                      <a:endParaRPr lang="en-US" altLang="ko-KR" sz="1600" b="1" dirty="0"/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b="1" dirty="0"/>
                        <a:t>기능 구성 설계</a:t>
                      </a:r>
                      <a:endParaRPr lang="en-US" altLang="ko-KR" sz="1600" b="1" dirty="0"/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b="1" dirty="0"/>
                        <a:t>역할 분담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6140012"/>
                  </a:ext>
                </a:extLst>
              </a:tr>
              <a:tr h="1576535">
                <a:tc>
                  <a:txBody>
                    <a:bodyPr/>
                    <a:lstStyle/>
                    <a:p>
                      <a:pPr algn="ctr" latinLnBrk="1"/>
                      <a:endParaRPr lang="en-US" altLang="ko-KR" b="1" dirty="0"/>
                    </a:p>
                    <a:p>
                      <a:pPr algn="ctr" latinLnBrk="1"/>
                      <a:endParaRPr lang="en-US" altLang="ko-KR" b="1" dirty="0"/>
                    </a:p>
                    <a:p>
                      <a:pPr algn="ctr" latinLnBrk="1"/>
                      <a:r>
                        <a:rPr lang="en-US" altLang="ko-KR" b="1" dirty="0"/>
                        <a:t>2</a:t>
                      </a:r>
                      <a:r>
                        <a:rPr lang="ko-KR" altLang="en-US" b="1" dirty="0"/>
                        <a:t>단계 </a:t>
                      </a:r>
                      <a:r>
                        <a:rPr lang="en-US" altLang="ko-KR" b="1" dirty="0"/>
                        <a:t>: </a:t>
                      </a:r>
                      <a:r>
                        <a:rPr lang="ko-KR" altLang="en-US" b="1" dirty="0"/>
                        <a:t>개발</a:t>
                      </a:r>
                      <a:endParaRPr lang="en-US" altLang="ko-KR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b="1" dirty="0"/>
                    </a:p>
                    <a:p>
                      <a:pPr algn="ctr" latinLnBrk="1"/>
                      <a:endParaRPr lang="en-US" altLang="ko-KR" b="1" dirty="0"/>
                    </a:p>
                    <a:p>
                      <a:pPr algn="ctr" latinLnBrk="1"/>
                      <a:r>
                        <a:rPr lang="en-US" altLang="ko-KR" b="1" dirty="0"/>
                        <a:t>12/26 ~ 1/22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b="1" dirty="0"/>
                    </a:p>
                    <a:p>
                      <a:pPr algn="ctr" latinLnBrk="1"/>
                      <a:endParaRPr lang="en-US" altLang="ko-KR" b="1" dirty="0"/>
                    </a:p>
                    <a:p>
                      <a:pPr algn="ctr" latinLnBrk="1"/>
                      <a:r>
                        <a:rPr lang="ko-KR" altLang="en-US" b="1" dirty="0"/>
                        <a:t>서비스 구축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600" b="1" dirty="0"/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b="1" dirty="0"/>
                        <a:t>기능별 개발</a:t>
                      </a:r>
                      <a:endParaRPr lang="en-US" altLang="ko-KR" sz="1600" b="1" dirty="0"/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b="1" dirty="0"/>
                        <a:t>프론트</a:t>
                      </a:r>
                      <a:r>
                        <a:rPr lang="en-US" altLang="ko-KR" sz="1600" b="1" dirty="0"/>
                        <a:t>/</a:t>
                      </a:r>
                      <a:r>
                        <a:rPr lang="ko-KR" altLang="en-US" sz="1600" b="1" dirty="0" err="1"/>
                        <a:t>백엔드</a:t>
                      </a:r>
                      <a:r>
                        <a:rPr lang="ko-KR" altLang="en-US" sz="1600" b="1" dirty="0"/>
                        <a:t> 연동</a:t>
                      </a:r>
                      <a:endParaRPr lang="en-US" altLang="ko-KR" sz="1600" b="1" dirty="0"/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600" b="1" dirty="0"/>
                        <a:t>DB </a:t>
                      </a:r>
                      <a:r>
                        <a:rPr lang="ko-KR" altLang="en-US" sz="1600" b="1" dirty="0"/>
                        <a:t>설계</a:t>
                      </a:r>
                      <a:endParaRPr lang="en-US" altLang="ko-KR" sz="16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6674915"/>
                  </a:ext>
                </a:extLst>
              </a:tr>
              <a:tr h="1741521">
                <a:tc>
                  <a:txBody>
                    <a:bodyPr/>
                    <a:lstStyle/>
                    <a:p>
                      <a:pPr algn="ctr" latinLnBrk="1"/>
                      <a:endParaRPr lang="en-US" altLang="ko-KR" b="1" dirty="0"/>
                    </a:p>
                    <a:p>
                      <a:pPr algn="ctr" latinLnBrk="1"/>
                      <a:endParaRPr lang="en-US" altLang="ko-KR" b="1" dirty="0"/>
                    </a:p>
                    <a:p>
                      <a:pPr algn="ctr" latinLnBrk="1"/>
                      <a:r>
                        <a:rPr lang="en-US" altLang="ko-KR" b="1" dirty="0"/>
                        <a:t>3</a:t>
                      </a:r>
                      <a:r>
                        <a:rPr lang="ko-KR" altLang="en-US" b="1" dirty="0"/>
                        <a:t>단계 </a:t>
                      </a:r>
                      <a:r>
                        <a:rPr lang="en-US" altLang="ko-KR" b="1" dirty="0"/>
                        <a:t>: </a:t>
                      </a:r>
                      <a:r>
                        <a:rPr lang="ko-KR" altLang="en-US" b="1" dirty="0"/>
                        <a:t>테스트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b="1" dirty="0"/>
                    </a:p>
                    <a:p>
                      <a:pPr algn="ctr" latinLnBrk="1"/>
                      <a:endParaRPr lang="en-US" altLang="ko-KR" b="1" dirty="0"/>
                    </a:p>
                    <a:p>
                      <a:pPr algn="ctr" latinLnBrk="1"/>
                      <a:r>
                        <a:rPr lang="en-US" altLang="ko-KR" b="1" dirty="0"/>
                        <a:t>1/10 ~ 1/23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b="1" dirty="0"/>
                    </a:p>
                    <a:p>
                      <a:pPr algn="ctr" latinLnBrk="1"/>
                      <a:endParaRPr lang="en-US" altLang="ko-KR" b="1" dirty="0"/>
                    </a:p>
                    <a:p>
                      <a:pPr algn="ctr" latinLnBrk="1"/>
                      <a:r>
                        <a:rPr lang="ko-KR" altLang="en-US" b="1" dirty="0"/>
                        <a:t>테스트 및 버그 수정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600" b="1" dirty="0"/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b="1" dirty="0"/>
                        <a:t>기능별 테스트</a:t>
                      </a:r>
                      <a:endParaRPr lang="en-US" altLang="ko-KR" sz="1600" b="1" dirty="0"/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b="1" dirty="0"/>
                        <a:t>버그 수정 및 안정화</a:t>
                      </a:r>
                      <a:endParaRPr lang="en-US" altLang="ko-KR" sz="1600" b="1" dirty="0"/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600" b="1" dirty="0"/>
                        <a:t>UI </a:t>
                      </a:r>
                      <a:r>
                        <a:rPr lang="ko-KR" altLang="en-US" sz="1600" b="1" dirty="0"/>
                        <a:t>개선</a:t>
                      </a:r>
                      <a:endParaRPr lang="en-US" altLang="ko-KR" sz="16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78916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857726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227" y="431800"/>
            <a:ext cx="17360900" cy="9423400"/>
          </a:xfrm>
          <a:prstGeom prst="rect">
            <a:avLst/>
          </a:prstGeom>
          <a:effectLst>
            <a:outerShdw blurRad="1106733" dist="362644" dir="4020000">
              <a:srgbClr val="000000">
                <a:alpha val="50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9100" y="660400"/>
            <a:ext cx="7289800" cy="444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9800" y="774700"/>
            <a:ext cx="228600" cy="228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8100" y="774700"/>
            <a:ext cx="2286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63700" y="774700"/>
            <a:ext cx="228600" cy="228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106900" y="736600"/>
            <a:ext cx="228600" cy="279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9800" y="2362200"/>
            <a:ext cx="16395700" cy="6896100"/>
          </a:xfrm>
          <a:prstGeom prst="rect">
            <a:avLst/>
          </a:prstGeom>
          <a:effectLst>
            <a:outerShdw blurRad="493242" dist="197671" dir="4020000">
              <a:srgbClr val="000000">
                <a:alpha val="20000"/>
              </a:srgbClr>
            </a:outerShdw>
          </a:effectLst>
        </p:spPr>
      </p:pic>
      <p:sp>
        <p:nvSpPr>
          <p:cNvPr id="10" name="TextBox 10"/>
          <p:cNvSpPr txBox="1"/>
          <p:nvPr/>
        </p:nvSpPr>
        <p:spPr>
          <a:xfrm>
            <a:off x="6845300" y="698500"/>
            <a:ext cx="45974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2000" dirty="0">
                <a:solidFill>
                  <a:srgbClr val="FFFFFF"/>
                </a:solidFill>
                <a:latin typeface="Pretendard Light"/>
              </a:rPr>
              <a:t>일석 </a:t>
            </a:r>
            <a:r>
              <a:rPr lang="en-US" altLang="ko-KR" sz="2000" dirty="0">
                <a:solidFill>
                  <a:srgbClr val="FFFFFF"/>
                </a:solidFill>
                <a:latin typeface="Pretendard Light"/>
              </a:rPr>
              <a:t>1</a:t>
            </a:r>
            <a:r>
              <a:rPr lang="ko-KR" altLang="en-US" sz="2000" dirty="0">
                <a:solidFill>
                  <a:srgbClr val="FFFFFF"/>
                </a:solidFill>
                <a:latin typeface="Pretendard Light"/>
              </a:rPr>
              <a:t>조</a:t>
            </a:r>
            <a:endParaRPr lang="en-US" sz="2000" b="0" i="0" u="none" strike="noStrike" dirty="0">
              <a:solidFill>
                <a:srgbClr val="FFFFFF"/>
              </a:solidFill>
              <a:latin typeface="Pretendard Light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939800" y="1624495"/>
            <a:ext cx="6656805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altLang="en-US" sz="4000" b="0" i="0" u="none" strike="noStrike" dirty="0">
                <a:solidFill>
                  <a:srgbClr val="000000"/>
                </a:solidFill>
                <a:ea typeface="Pretendard Bold"/>
              </a:rPr>
              <a:t>개발환경 </a:t>
            </a:r>
            <a:r>
              <a:rPr lang="ko-KR" altLang="en-US" sz="4000" dirty="0">
                <a:solidFill>
                  <a:srgbClr val="000000"/>
                </a:solidFill>
                <a:ea typeface="Pretendard Bold"/>
              </a:rPr>
              <a:t> </a:t>
            </a:r>
            <a:endParaRPr lang="ko-KR" sz="4000" b="0" i="0" u="none" strike="noStrike" dirty="0">
              <a:solidFill>
                <a:srgbClr val="000000"/>
              </a:solidFill>
              <a:ea typeface="Pretendard 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016000" y="3263900"/>
            <a:ext cx="162433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endParaRPr lang="en-US" sz="3000" b="0" i="0" u="none" strike="noStrike" dirty="0">
              <a:solidFill>
                <a:srgbClr val="494A4E"/>
              </a:solidFill>
              <a:latin typeface="Pretendard Medium"/>
            </a:endParaRPr>
          </a:p>
        </p:txBody>
      </p:sp>
      <p:graphicFrame>
        <p:nvGraphicFramePr>
          <p:cNvPr id="19" name="표 19">
            <a:extLst>
              <a:ext uri="{FF2B5EF4-FFF2-40B4-BE49-F238E27FC236}">
                <a16:creationId xmlns:a16="http://schemas.microsoft.com/office/drawing/2014/main" id="{FB3716D2-8CD0-4DCA-BC03-3D3A4753C1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4562695"/>
              </p:ext>
            </p:extLst>
          </p:nvPr>
        </p:nvGraphicFramePr>
        <p:xfrm>
          <a:off x="1168400" y="2870200"/>
          <a:ext cx="12192000" cy="6083300"/>
        </p:xfrm>
        <a:graphic>
          <a:graphicData uri="http://schemas.openxmlformats.org/drawingml/2006/table">
            <a:tbl>
              <a:tblPr firstRow="1" bandRow="1">
                <a:tableStyleId>{E8034E78-7F5D-4C2E-B375-FC64B27BC917}</a:tableStyleId>
              </a:tblPr>
              <a:tblGrid>
                <a:gridCol w="3327400">
                  <a:extLst>
                    <a:ext uri="{9D8B030D-6E8A-4147-A177-3AD203B41FA5}">
                      <a16:colId xmlns:a16="http://schemas.microsoft.com/office/drawing/2014/main" val="549030127"/>
                    </a:ext>
                  </a:extLst>
                </a:gridCol>
                <a:gridCol w="8864600">
                  <a:extLst>
                    <a:ext uri="{9D8B030D-6E8A-4147-A177-3AD203B41FA5}">
                      <a16:colId xmlns:a16="http://schemas.microsoft.com/office/drawing/2014/main" val="3224082487"/>
                    </a:ext>
                  </a:extLst>
                </a:gridCol>
              </a:tblGrid>
              <a:tr h="1216660"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+mn-ea"/>
                          <a:ea typeface="+mn-ea"/>
                        </a:rPr>
                        <a:t>언 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en-US" altLang="ko-KR" dirty="0">
                        <a:latin typeface="+mn-ea"/>
                        <a:ea typeface="+mn-ea"/>
                      </a:endParaRPr>
                    </a:p>
                    <a:p>
                      <a:pPr algn="l" latinLnBrk="1"/>
                      <a:r>
                        <a:rPr lang="en-US" altLang="ko-KR" dirty="0">
                          <a:latin typeface="+mn-ea"/>
                          <a:ea typeface="+mn-ea"/>
                        </a:rPr>
                        <a:t>JAVA, HTML, CSS, JavaScript(Ajax </a:t>
                      </a:r>
                      <a:r>
                        <a:rPr lang="ko-KR" altLang="en-US" dirty="0">
                          <a:latin typeface="+mn-ea"/>
                          <a:ea typeface="+mn-ea"/>
                        </a:rPr>
                        <a:t>활용</a:t>
                      </a:r>
                      <a:r>
                        <a:rPr lang="en-US" altLang="ko-KR" dirty="0">
                          <a:latin typeface="+mn-ea"/>
                          <a:ea typeface="+mn-ea"/>
                        </a:rPr>
                        <a:t>)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9424203"/>
                  </a:ext>
                </a:extLst>
              </a:tr>
              <a:tr h="121666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API, 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라이브러리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달력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소셜 로그인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우편 번호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4491604"/>
                  </a:ext>
                </a:extLst>
              </a:tr>
              <a:tr h="1216660">
                <a:tc>
                  <a:txBody>
                    <a:bodyPr/>
                    <a:lstStyle/>
                    <a:p>
                      <a:pPr latinLnBrk="1"/>
                      <a:endParaRPr lang="en-US" altLang="ko-KR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프레임 워크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en-US" altLang="ko-KR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l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Spring-Boot(Spring Security, Spring JPA, Spring MVC)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1663151"/>
                  </a:ext>
                </a:extLst>
              </a:tr>
              <a:tr h="121666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</a:p>
                    <a:p>
                      <a:pPr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DB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en-US" altLang="ko-KR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l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MySQL Workbench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1095561"/>
                  </a:ext>
                </a:extLst>
              </a:tr>
              <a:tr h="1216660">
                <a:tc>
                  <a:txBody>
                    <a:bodyPr/>
                    <a:lstStyle/>
                    <a:p>
                      <a:pPr latinLnBrk="1"/>
                      <a:endParaRPr lang="en-US" altLang="ko-KR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IDE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en-US" altLang="ko-KR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l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IntelliJ IDEA, MAVEN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21199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605932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227" y="431800"/>
            <a:ext cx="17360900" cy="9423400"/>
          </a:xfrm>
          <a:prstGeom prst="rect">
            <a:avLst/>
          </a:prstGeom>
          <a:effectLst>
            <a:outerShdw blurRad="1106733" dist="362644" dir="4020000">
              <a:srgbClr val="000000">
                <a:alpha val="50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9100" y="660400"/>
            <a:ext cx="7289800" cy="444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9800" y="774700"/>
            <a:ext cx="228600" cy="228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8100" y="774700"/>
            <a:ext cx="2286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63700" y="774700"/>
            <a:ext cx="228600" cy="228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106900" y="736600"/>
            <a:ext cx="228600" cy="279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9800" y="2362200"/>
            <a:ext cx="16395700" cy="6896100"/>
          </a:xfrm>
          <a:prstGeom prst="rect">
            <a:avLst/>
          </a:prstGeom>
          <a:effectLst>
            <a:outerShdw blurRad="493242" dist="197671" dir="4020000">
              <a:srgbClr val="000000">
                <a:alpha val="20000"/>
              </a:srgbClr>
            </a:outerShdw>
          </a:effectLst>
        </p:spPr>
      </p:pic>
      <p:sp>
        <p:nvSpPr>
          <p:cNvPr id="10" name="TextBox 10"/>
          <p:cNvSpPr txBox="1"/>
          <p:nvPr/>
        </p:nvSpPr>
        <p:spPr>
          <a:xfrm>
            <a:off x="6845300" y="698500"/>
            <a:ext cx="45974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2000" dirty="0">
                <a:solidFill>
                  <a:srgbClr val="FFFFFF"/>
                </a:solidFill>
                <a:latin typeface="Pretendard Light"/>
              </a:rPr>
              <a:t>일석 </a:t>
            </a:r>
            <a:r>
              <a:rPr lang="en-US" altLang="ko-KR" sz="2000" dirty="0">
                <a:solidFill>
                  <a:srgbClr val="FFFFFF"/>
                </a:solidFill>
                <a:latin typeface="Pretendard Light"/>
              </a:rPr>
              <a:t>1</a:t>
            </a:r>
            <a:r>
              <a:rPr lang="ko-KR" altLang="en-US" sz="2000" dirty="0">
                <a:solidFill>
                  <a:srgbClr val="FFFFFF"/>
                </a:solidFill>
                <a:latin typeface="Pretendard Light"/>
              </a:rPr>
              <a:t>조</a:t>
            </a:r>
            <a:endParaRPr lang="en-US" sz="2000" b="0" i="0" u="none" strike="noStrike" dirty="0">
              <a:solidFill>
                <a:srgbClr val="FFFFFF"/>
              </a:solidFill>
              <a:latin typeface="Pretendard Light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939800" y="1624495"/>
            <a:ext cx="6656805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altLang="en-US" sz="4000" b="0" i="0" u="none" strike="noStrike" dirty="0">
                <a:solidFill>
                  <a:srgbClr val="000000"/>
                </a:solidFill>
                <a:ea typeface="Pretendard Bold"/>
              </a:rPr>
              <a:t>데이터베이스 설계도 </a:t>
            </a:r>
            <a:r>
              <a:rPr lang="ko-KR" altLang="en-US" sz="4000" dirty="0">
                <a:solidFill>
                  <a:srgbClr val="000000"/>
                </a:solidFill>
                <a:ea typeface="Pretendard Bold"/>
              </a:rPr>
              <a:t> </a:t>
            </a:r>
            <a:endParaRPr lang="ko-KR" sz="4000" b="0" i="0" u="none" strike="noStrike" dirty="0">
              <a:solidFill>
                <a:srgbClr val="000000"/>
              </a:solidFill>
              <a:ea typeface="Pretendard 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016000" y="3263900"/>
            <a:ext cx="162433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endParaRPr lang="en-US" sz="3000" b="0" i="0" u="none" strike="noStrike" dirty="0">
              <a:solidFill>
                <a:srgbClr val="494A4E"/>
              </a:solidFill>
              <a:latin typeface="Pretendard Medium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202D60F-8DC3-46E6-8E83-32D994A0D0E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81400" y="2443578"/>
            <a:ext cx="10058400" cy="6733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5832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173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350" y="520700"/>
            <a:ext cx="17360900" cy="9423400"/>
          </a:xfrm>
          <a:prstGeom prst="rect">
            <a:avLst/>
          </a:prstGeom>
          <a:effectLst>
            <a:outerShdw blurRad="1106733" dist="362644" dir="4020000">
              <a:srgbClr val="000000">
                <a:alpha val="50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037" y="495852"/>
            <a:ext cx="17360900" cy="901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3822" y="673100"/>
            <a:ext cx="7289800" cy="444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9800" y="774700"/>
            <a:ext cx="228600" cy="228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8100" y="774700"/>
            <a:ext cx="2286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63700" y="774700"/>
            <a:ext cx="228600" cy="228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106900" y="736600"/>
            <a:ext cx="228600" cy="279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60500" y="4216400"/>
            <a:ext cx="3949700" cy="1803400"/>
          </a:xfrm>
          <a:prstGeom prst="rect">
            <a:avLst/>
          </a:prstGeom>
          <a:effectLst>
            <a:outerShdw blurRad="80605" dist="69203" dir="4020000">
              <a:srgbClr val="000000">
                <a:alpha val="20000"/>
              </a:srgbClr>
            </a:outerShdw>
          </a:effectLst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03400" y="3721100"/>
            <a:ext cx="1003300" cy="10033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57800" y="4216400"/>
            <a:ext cx="3949700" cy="1803400"/>
          </a:xfrm>
          <a:prstGeom prst="rect">
            <a:avLst/>
          </a:prstGeom>
          <a:effectLst>
            <a:outerShdw blurRad="80605" dist="69203" dir="4020000">
              <a:srgbClr val="000000">
                <a:alpha val="20000"/>
              </a:srgbClr>
            </a:outerShdw>
          </a:effectLst>
        </p:spPr>
      </p:pic>
      <p:sp>
        <p:nvSpPr>
          <p:cNvPr id="12" name="TextBox 12"/>
          <p:cNvSpPr txBox="1"/>
          <p:nvPr/>
        </p:nvSpPr>
        <p:spPr>
          <a:xfrm>
            <a:off x="5280991" y="6979202"/>
            <a:ext cx="3581400" cy="180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ko-KR" altLang="en-US" sz="2400" b="0" i="0" u="none" strike="noStrike" dirty="0">
                <a:solidFill>
                  <a:srgbClr val="717377"/>
                </a:solidFill>
                <a:latin typeface="Pretendard Regular"/>
              </a:rPr>
              <a:t>상품목록 관리</a:t>
            </a:r>
            <a:endParaRPr lang="en-US" altLang="ko-KR" sz="2400" b="0" i="0" u="none" strike="noStrike" dirty="0">
              <a:solidFill>
                <a:srgbClr val="717377"/>
              </a:solidFill>
              <a:latin typeface="Pretendard Regular"/>
            </a:endParaRPr>
          </a:p>
          <a:p>
            <a:pPr lvl="0" algn="l">
              <a:lnSpc>
                <a:spcPct val="124499"/>
              </a:lnSpc>
            </a:pPr>
            <a:r>
              <a:rPr lang="ko-KR" altLang="en-US" sz="2400" dirty="0">
                <a:solidFill>
                  <a:srgbClr val="717377"/>
                </a:solidFill>
                <a:latin typeface="Pretendard Regular"/>
              </a:rPr>
              <a:t>무한 스크롤</a:t>
            </a:r>
            <a:endParaRPr lang="en-US" altLang="ko-KR" sz="2400" dirty="0">
              <a:solidFill>
                <a:srgbClr val="717377"/>
              </a:solidFill>
              <a:latin typeface="Pretendard Regular"/>
            </a:endParaRPr>
          </a:p>
          <a:p>
            <a:pPr lvl="0" algn="l">
              <a:lnSpc>
                <a:spcPct val="124499"/>
              </a:lnSpc>
            </a:pPr>
            <a:r>
              <a:rPr lang="ko-KR" altLang="en-US" sz="2400" b="0" i="0" u="none" strike="noStrike" dirty="0" err="1">
                <a:solidFill>
                  <a:srgbClr val="717377"/>
                </a:solidFill>
                <a:latin typeface="Pretendard Regular"/>
              </a:rPr>
              <a:t>크롤링</a:t>
            </a:r>
            <a:r>
              <a:rPr lang="ko-KR" altLang="en-US" sz="2400" b="0" i="0" u="none" strike="noStrike" dirty="0">
                <a:solidFill>
                  <a:srgbClr val="717377"/>
                </a:solidFill>
                <a:latin typeface="Pretendard Regular"/>
              </a:rPr>
              <a:t> 기능</a:t>
            </a:r>
            <a:endParaRPr lang="en-US" altLang="ko-KR" sz="2400" b="0" i="0" u="none" strike="noStrike" dirty="0">
              <a:solidFill>
                <a:srgbClr val="717377"/>
              </a:solidFill>
              <a:latin typeface="Pretendard Regular"/>
            </a:endParaRPr>
          </a:p>
          <a:p>
            <a:pPr lvl="0" algn="l">
              <a:lnSpc>
                <a:spcPct val="124499"/>
              </a:lnSpc>
            </a:pPr>
            <a:r>
              <a:rPr lang="ko-KR" altLang="en-US" sz="2400" dirty="0">
                <a:solidFill>
                  <a:srgbClr val="717377"/>
                </a:solidFill>
                <a:latin typeface="Pretendard Regular"/>
              </a:rPr>
              <a:t>장바구니</a:t>
            </a:r>
            <a:endParaRPr lang="en-US" sz="2400" b="0" i="0" u="none" strike="noStrike" dirty="0">
              <a:solidFill>
                <a:srgbClr val="717377"/>
              </a:solidFill>
              <a:latin typeface="Pretendard Regular"/>
            </a:endParaRP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67800" y="4216400"/>
            <a:ext cx="3949700" cy="1803400"/>
          </a:xfrm>
          <a:prstGeom prst="rect">
            <a:avLst/>
          </a:prstGeom>
          <a:effectLst>
            <a:outerShdw blurRad="80605" dist="69203" dir="4020000">
              <a:srgbClr val="000000">
                <a:alpha val="20000"/>
              </a:srgbClr>
            </a:outerShdw>
          </a:effectLst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877800" y="4216400"/>
            <a:ext cx="3949700" cy="1803400"/>
          </a:xfrm>
          <a:prstGeom prst="rect">
            <a:avLst/>
          </a:prstGeom>
          <a:effectLst>
            <a:outerShdw blurRad="80605" dist="69203" dir="4020000">
              <a:srgbClr val="000000">
                <a:alpha val="20000"/>
              </a:srgbClr>
            </a:outerShdw>
          </a:effectLst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262100" y="4508500"/>
            <a:ext cx="1193800" cy="11938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642100" y="4521200"/>
            <a:ext cx="1181100" cy="11811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971800" y="4660900"/>
            <a:ext cx="914400" cy="9144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541000" y="4597400"/>
            <a:ext cx="1016000" cy="10160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549900" y="3721100"/>
            <a:ext cx="1003300" cy="10033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423400" y="3721100"/>
            <a:ext cx="1003300" cy="10033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3233400" y="3721100"/>
            <a:ext cx="1003300" cy="1003300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>
            <a:off x="6845300" y="698500"/>
            <a:ext cx="45974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2000" b="0" i="0" u="none" strike="noStrike" dirty="0">
                <a:solidFill>
                  <a:srgbClr val="FFFFFF"/>
                </a:solidFill>
                <a:latin typeface="Pretendard Light"/>
              </a:rPr>
              <a:t>일석 </a:t>
            </a:r>
            <a:r>
              <a:rPr lang="en-US" altLang="ko-KR" sz="2000" b="0" i="0" u="none" strike="noStrike" dirty="0">
                <a:solidFill>
                  <a:srgbClr val="FFFFFF"/>
                </a:solidFill>
                <a:latin typeface="Pretendard Light"/>
              </a:rPr>
              <a:t>1</a:t>
            </a:r>
            <a:r>
              <a:rPr lang="ko-KR" altLang="en-US" sz="2000" b="0" i="0" u="none" strike="noStrike" dirty="0">
                <a:solidFill>
                  <a:srgbClr val="FFFFFF"/>
                </a:solidFill>
                <a:latin typeface="Pretendard Light"/>
              </a:rPr>
              <a:t>조</a:t>
            </a:r>
            <a:endParaRPr lang="en-US" sz="2000" b="0" i="0" u="none" strike="noStrike" dirty="0">
              <a:solidFill>
                <a:srgbClr val="FFFFFF"/>
              </a:solidFill>
              <a:latin typeface="Pretendard Light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803400" y="3886200"/>
            <a:ext cx="10033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4000" b="0" i="0" u="none" strike="noStrike">
                <a:solidFill>
                  <a:srgbClr val="FFFFFF"/>
                </a:solidFill>
                <a:latin typeface="Pretendard Bold"/>
              </a:rPr>
              <a:t>1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5549900" y="3886200"/>
            <a:ext cx="10033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4000" b="0" i="0" u="none" strike="noStrike">
                <a:solidFill>
                  <a:srgbClr val="FFFFFF"/>
                </a:solidFill>
                <a:latin typeface="Pretendard Bold"/>
              </a:rPr>
              <a:t>2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9423400" y="3886200"/>
            <a:ext cx="10033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4000" b="0" i="0" u="none" strike="noStrike" dirty="0">
                <a:solidFill>
                  <a:srgbClr val="FFFFFF"/>
                </a:solidFill>
                <a:latin typeface="Pretendard Bold"/>
              </a:rPr>
              <a:t>3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3233400" y="3886200"/>
            <a:ext cx="10033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4000" b="0" i="0" u="none" strike="noStrike" dirty="0">
                <a:solidFill>
                  <a:srgbClr val="FFFFFF"/>
                </a:solidFill>
                <a:latin typeface="Pretendard Bold"/>
              </a:rPr>
              <a:t>4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668670" y="6356902"/>
            <a:ext cx="3594100" cy="622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3500" dirty="0">
                <a:solidFill>
                  <a:srgbClr val="000000"/>
                </a:solidFill>
                <a:latin typeface="Pretendard Bold"/>
                <a:ea typeface="Pretendard Bold"/>
              </a:rPr>
              <a:t>허 찬용</a:t>
            </a:r>
            <a:endParaRPr lang="ko-KR" sz="3500" b="0" i="0" u="none" strike="noStrike" dirty="0">
              <a:solidFill>
                <a:srgbClr val="000000"/>
              </a:solidFill>
              <a:ea typeface="Pretendard Bold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1490317" y="6986932"/>
            <a:ext cx="3581400" cy="1803401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ko-KR" altLang="en-US" sz="2400" b="0" i="0" u="none" strike="noStrike" dirty="0">
                <a:solidFill>
                  <a:srgbClr val="717377"/>
                </a:solidFill>
                <a:latin typeface="Pretendard Regular"/>
              </a:rPr>
              <a:t>결제 및 환불</a:t>
            </a:r>
            <a:endParaRPr lang="en-US" altLang="ko-KR" sz="2400" b="0" i="0" u="none" strike="noStrike" dirty="0">
              <a:solidFill>
                <a:srgbClr val="717377"/>
              </a:solidFill>
              <a:latin typeface="Pretendard Regular"/>
            </a:endParaRPr>
          </a:p>
          <a:p>
            <a:pPr lvl="0" algn="l">
              <a:lnSpc>
                <a:spcPct val="124499"/>
              </a:lnSpc>
            </a:pPr>
            <a:r>
              <a:rPr lang="ko-KR" altLang="en-US" sz="2400" b="0" i="0" u="none" strike="noStrike" dirty="0">
                <a:solidFill>
                  <a:srgbClr val="717377"/>
                </a:solidFill>
                <a:latin typeface="Pretendard Regular"/>
              </a:rPr>
              <a:t>상품 주문하기</a:t>
            </a:r>
            <a:endParaRPr lang="en-US" altLang="ko-KR" sz="2400" b="0" i="0" u="none" strike="noStrike" dirty="0">
              <a:solidFill>
                <a:srgbClr val="717377"/>
              </a:solidFill>
              <a:latin typeface="Pretendard Regular"/>
            </a:endParaRPr>
          </a:p>
          <a:p>
            <a:pPr lvl="0" algn="l">
              <a:lnSpc>
                <a:spcPct val="124499"/>
              </a:lnSpc>
            </a:pPr>
            <a:r>
              <a:rPr lang="ko-KR" altLang="en-US" sz="2400" dirty="0">
                <a:solidFill>
                  <a:srgbClr val="717377"/>
                </a:solidFill>
                <a:latin typeface="Pretendard Regular"/>
              </a:rPr>
              <a:t>게시판 </a:t>
            </a:r>
            <a:endParaRPr lang="en-US" altLang="ko-KR" sz="2400" dirty="0">
              <a:solidFill>
                <a:srgbClr val="717377"/>
              </a:solidFill>
              <a:latin typeface="Pretendard Regular"/>
            </a:endParaRPr>
          </a:p>
          <a:p>
            <a:pPr lvl="0" algn="l">
              <a:lnSpc>
                <a:spcPct val="124499"/>
              </a:lnSpc>
            </a:pPr>
            <a:r>
              <a:rPr lang="ko-KR" altLang="en-US" sz="2400" b="0" i="0" u="none" strike="noStrike" dirty="0">
                <a:solidFill>
                  <a:srgbClr val="717377"/>
                </a:solidFill>
                <a:latin typeface="Pretendard Regular"/>
              </a:rPr>
              <a:t>주소 및 우편 검색</a:t>
            </a:r>
            <a:endParaRPr lang="en-US" altLang="ko-KR" sz="2400" b="0" i="0" u="none" strike="noStrike" dirty="0">
              <a:solidFill>
                <a:srgbClr val="717377"/>
              </a:solidFill>
              <a:latin typeface="Pretendard Regular"/>
            </a:endParaRPr>
          </a:p>
          <a:p>
            <a:pPr lvl="0" algn="l">
              <a:lnSpc>
                <a:spcPct val="124499"/>
              </a:lnSpc>
            </a:pPr>
            <a:endParaRPr lang="en-US" sz="2400" b="0" i="0" u="none" strike="noStrike" dirty="0">
              <a:solidFill>
                <a:srgbClr val="717377"/>
              </a:solidFill>
              <a:latin typeface="Pretendard Regular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5473700" y="6330950"/>
            <a:ext cx="3594100" cy="622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3500" dirty="0">
                <a:solidFill>
                  <a:srgbClr val="000000"/>
                </a:solidFill>
                <a:latin typeface="Pretendard Bold"/>
                <a:ea typeface="Pretendard Bold"/>
              </a:rPr>
              <a:t>김 준환</a:t>
            </a:r>
            <a:endParaRPr lang="ko-KR" sz="3500" b="0" i="0" u="none" strike="noStrike" dirty="0">
              <a:solidFill>
                <a:srgbClr val="000000"/>
              </a:solidFill>
              <a:ea typeface="Pretendard Bold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9300541" y="6356902"/>
            <a:ext cx="3594100" cy="622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3500" dirty="0">
                <a:solidFill>
                  <a:srgbClr val="000000"/>
                </a:solidFill>
                <a:ea typeface="Pretendard Bold"/>
              </a:rPr>
              <a:t>임 종진</a:t>
            </a:r>
            <a:endParaRPr lang="ko-KR" sz="3500" b="0" i="0" u="none" strike="noStrike" dirty="0">
              <a:solidFill>
                <a:srgbClr val="000000"/>
              </a:solidFill>
              <a:ea typeface="Pretendard Bold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9271000" y="7057887"/>
            <a:ext cx="3581400" cy="1346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endParaRPr lang="en-US" sz="2400" b="0" i="0" u="none" strike="noStrike" dirty="0">
              <a:solidFill>
                <a:srgbClr val="717377"/>
              </a:solidFill>
              <a:latin typeface="Pretendard Regular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13081000" y="6311900"/>
            <a:ext cx="3594100" cy="622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3500" b="0" i="0" u="none" strike="noStrike" dirty="0">
                <a:solidFill>
                  <a:srgbClr val="000000"/>
                </a:solidFill>
                <a:latin typeface="Pretendard Bold"/>
                <a:ea typeface="Pretendard Bold"/>
              </a:rPr>
              <a:t>최 선재</a:t>
            </a:r>
            <a:endParaRPr lang="ko-KR" sz="3500" b="0" i="0" u="none" strike="noStrike" dirty="0">
              <a:solidFill>
                <a:srgbClr val="000000"/>
              </a:solidFill>
              <a:ea typeface="Pretendard Bold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12954000" y="6801402"/>
            <a:ext cx="3581400" cy="2685497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en-US" sz="2400" b="0" i="0" u="none" strike="noStrike" dirty="0">
                <a:solidFill>
                  <a:srgbClr val="717377"/>
                </a:solidFill>
                <a:latin typeface="Pretendard Regular"/>
              </a:rPr>
              <a:t>1:1 </a:t>
            </a:r>
            <a:r>
              <a:rPr lang="ko-KR" altLang="en-US" sz="2400" b="0" i="0" u="none" strike="noStrike" dirty="0">
                <a:solidFill>
                  <a:srgbClr val="717377"/>
                </a:solidFill>
                <a:latin typeface="Pretendard Regular"/>
              </a:rPr>
              <a:t>채팅</a:t>
            </a:r>
            <a:endParaRPr lang="en-US" altLang="ko-KR" sz="2400" b="0" i="0" u="none" strike="noStrike" dirty="0">
              <a:solidFill>
                <a:srgbClr val="717377"/>
              </a:solidFill>
              <a:latin typeface="Pretendard Regular"/>
            </a:endParaRPr>
          </a:p>
          <a:p>
            <a:pPr lvl="0" algn="l">
              <a:lnSpc>
                <a:spcPct val="124499"/>
              </a:lnSpc>
            </a:pPr>
            <a:r>
              <a:rPr lang="en-US" sz="2400" dirty="0">
                <a:solidFill>
                  <a:srgbClr val="717377"/>
                </a:solidFill>
                <a:latin typeface="Pretendard Regular"/>
              </a:rPr>
              <a:t>AI </a:t>
            </a:r>
            <a:r>
              <a:rPr lang="ko-KR" altLang="en-US" sz="2400" dirty="0" err="1">
                <a:solidFill>
                  <a:srgbClr val="717377"/>
                </a:solidFill>
                <a:latin typeface="Pretendard Regular"/>
              </a:rPr>
              <a:t>챗봇</a:t>
            </a:r>
            <a:r>
              <a:rPr lang="en-US" sz="2400" dirty="0">
                <a:solidFill>
                  <a:srgbClr val="717377"/>
                </a:solidFill>
                <a:latin typeface="Pretendard Regular"/>
              </a:rPr>
              <a:t> </a:t>
            </a:r>
          </a:p>
          <a:p>
            <a:pPr lvl="0" algn="l">
              <a:lnSpc>
                <a:spcPct val="124499"/>
              </a:lnSpc>
            </a:pPr>
            <a:r>
              <a:rPr lang="ko-KR" altLang="en-US" sz="2400" dirty="0">
                <a:solidFill>
                  <a:srgbClr val="717377"/>
                </a:solidFill>
                <a:latin typeface="Pretendard Regular"/>
              </a:rPr>
              <a:t>예약 페이지 및 예약 현황</a:t>
            </a:r>
            <a:endParaRPr lang="en-US" altLang="ko-KR" sz="2400" dirty="0">
              <a:solidFill>
                <a:srgbClr val="717377"/>
              </a:solidFill>
              <a:latin typeface="Pretendard Regular"/>
            </a:endParaRPr>
          </a:p>
          <a:p>
            <a:pPr lvl="0" algn="l">
              <a:lnSpc>
                <a:spcPct val="124499"/>
              </a:lnSpc>
            </a:pPr>
            <a:r>
              <a:rPr lang="ko-KR" altLang="en-US" sz="2400" dirty="0">
                <a:solidFill>
                  <a:srgbClr val="717377"/>
                </a:solidFill>
                <a:latin typeface="Pretendard Regular"/>
              </a:rPr>
              <a:t>로그인 및 회원가입</a:t>
            </a:r>
            <a:endParaRPr lang="en-US" altLang="ko-KR" sz="2400" dirty="0">
              <a:solidFill>
                <a:srgbClr val="717377"/>
              </a:solidFill>
              <a:latin typeface="Pretendard Regular"/>
            </a:endParaRPr>
          </a:p>
          <a:p>
            <a:pPr lvl="0" algn="l">
              <a:lnSpc>
                <a:spcPct val="124499"/>
              </a:lnSpc>
            </a:pPr>
            <a:r>
              <a:rPr lang="ko-KR" altLang="en-US" sz="2400" dirty="0">
                <a:solidFill>
                  <a:srgbClr val="717377"/>
                </a:solidFill>
                <a:latin typeface="Pretendard Regular"/>
              </a:rPr>
              <a:t>관리자 페이지</a:t>
            </a:r>
            <a:endParaRPr lang="en-US" altLang="ko-KR" sz="2400" dirty="0">
              <a:solidFill>
                <a:srgbClr val="717377"/>
              </a:solidFill>
              <a:latin typeface="Pretendard Regular"/>
            </a:endParaRPr>
          </a:p>
          <a:p>
            <a:pPr lvl="0" algn="l">
              <a:lnSpc>
                <a:spcPct val="124499"/>
              </a:lnSpc>
            </a:pPr>
            <a:r>
              <a:rPr lang="ko-KR" altLang="en-US" sz="2400" dirty="0">
                <a:solidFill>
                  <a:srgbClr val="717377"/>
                </a:solidFill>
                <a:latin typeface="Pretendard Regular"/>
              </a:rPr>
              <a:t>지도 </a:t>
            </a:r>
            <a:r>
              <a:rPr lang="en-US" altLang="ko-KR" sz="2400" dirty="0">
                <a:solidFill>
                  <a:srgbClr val="717377"/>
                </a:solidFill>
                <a:latin typeface="Pretendard Regular"/>
              </a:rPr>
              <a:t>API</a:t>
            </a:r>
          </a:p>
          <a:p>
            <a:pPr lvl="0" algn="l">
              <a:lnSpc>
                <a:spcPct val="124499"/>
              </a:lnSpc>
            </a:pPr>
            <a:endParaRPr lang="en-US" altLang="ko-KR" sz="2400" dirty="0">
              <a:solidFill>
                <a:srgbClr val="717377"/>
              </a:solidFill>
              <a:latin typeface="Pretendard Regular"/>
            </a:endParaRPr>
          </a:p>
          <a:p>
            <a:pPr lvl="0" algn="l">
              <a:lnSpc>
                <a:spcPct val="124499"/>
              </a:lnSpc>
            </a:pPr>
            <a:endParaRPr lang="en-US" sz="2400" b="0" i="0" u="none" strike="noStrike" dirty="0">
              <a:solidFill>
                <a:srgbClr val="717377"/>
              </a:solidFill>
              <a:latin typeface="Pretendard Regular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5334000" y="2108200"/>
            <a:ext cx="76200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altLang="en-US" sz="4000" b="0" i="0" u="none" strike="noStrike" dirty="0">
                <a:solidFill>
                  <a:srgbClr val="000000"/>
                </a:solidFill>
                <a:ea typeface="Pretendard Bold"/>
              </a:rPr>
              <a:t>프로젝트 팀 구성 및 역할</a:t>
            </a:r>
            <a:endParaRPr lang="ko-KR" sz="4000" b="0" i="0" u="none" strike="noStrike" dirty="0">
              <a:solidFill>
                <a:srgbClr val="000000"/>
              </a:solidFill>
              <a:ea typeface="Pretendard Bol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173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511800" cy="5511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31800"/>
            <a:ext cx="17360900" cy="9423400"/>
          </a:xfrm>
          <a:prstGeom prst="rect">
            <a:avLst/>
          </a:prstGeom>
          <a:effectLst>
            <a:outerShdw blurRad="1106733" dist="362644" dir="4020000">
              <a:srgbClr val="000000">
                <a:alpha val="50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99100" y="660400"/>
            <a:ext cx="7289800" cy="444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9800" y="774700"/>
            <a:ext cx="2286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08100" y="774700"/>
            <a:ext cx="228600" cy="228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63700" y="774700"/>
            <a:ext cx="228600" cy="228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106900" y="736600"/>
            <a:ext cx="228600" cy="279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062200" y="7429500"/>
            <a:ext cx="1905000" cy="15494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300200" y="6553200"/>
            <a:ext cx="228600" cy="2286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300200" y="7988300"/>
            <a:ext cx="228600" cy="2286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786100" y="6553200"/>
            <a:ext cx="228600" cy="2286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230100" y="6223000"/>
            <a:ext cx="2616200" cy="8890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6845300" y="698500"/>
            <a:ext cx="45974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FFFFFF"/>
                </a:solidFill>
                <a:latin typeface="Pretendard Light"/>
              </a:rPr>
              <a:t>presentation_title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308100" y="2629452"/>
            <a:ext cx="3695700" cy="800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4500" b="0" i="0" u="none" strike="noStrike" dirty="0">
                <a:solidFill>
                  <a:srgbClr val="C2C2C2"/>
                </a:solidFill>
                <a:latin typeface="Pretendard Medium"/>
              </a:rPr>
              <a:t>01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308100" y="3429552"/>
            <a:ext cx="12103100" cy="1549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9000" b="0" i="0" u="none" strike="noStrike" dirty="0">
                <a:solidFill>
                  <a:srgbClr val="000000"/>
                </a:solidFill>
                <a:latin typeface="Pretendard Bold"/>
              </a:rPr>
              <a:t>ERD Table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320800" y="7416800"/>
            <a:ext cx="8458200" cy="154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endParaRPr lang="ko-KR" sz="3200" b="0" i="0" u="none" strike="noStrike" dirty="0">
              <a:solidFill>
                <a:srgbClr val="C2C2C2"/>
              </a:solidFill>
              <a:ea typeface="Pretendard Medium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373</TotalTime>
  <Words>882</Words>
  <Application>Microsoft Office PowerPoint</Application>
  <PresentationFormat>사용자 지정</PresentationFormat>
  <Paragraphs>265</Paragraphs>
  <Slides>19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6" baseType="lpstr">
      <vt:lpstr>Pretendard Regular</vt:lpstr>
      <vt:lpstr>Arial</vt:lpstr>
      <vt:lpstr>Calibri</vt:lpstr>
      <vt:lpstr>Pretendard Bold</vt:lpstr>
      <vt:lpstr>Pretendard Light</vt:lpstr>
      <vt:lpstr>Pretendard Medium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tj-bu-707-18</dc:creator>
  <cp:lastModifiedBy>tj-bu-707-18</cp:lastModifiedBy>
  <cp:revision>23</cp:revision>
  <dcterms:created xsi:type="dcterms:W3CDTF">2006-08-16T00:00:00Z</dcterms:created>
  <dcterms:modified xsi:type="dcterms:W3CDTF">2025-03-26T08:44:24Z</dcterms:modified>
</cp:coreProperties>
</file>